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7" r:id="rId2"/>
    <p:sldId id="282" r:id="rId3"/>
    <p:sldId id="283" r:id="rId4"/>
    <p:sldId id="285" r:id="rId5"/>
    <p:sldId id="286" r:id="rId6"/>
    <p:sldId id="284" r:id="rId7"/>
    <p:sldId id="287" r:id="rId8"/>
    <p:sldId id="27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67" autoAdjust="0"/>
  </p:normalViewPr>
  <p:slideViewPr>
    <p:cSldViewPr>
      <p:cViewPr varScale="1">
        <p:scale>
          <a:sx n="106" d="100"/>
          <a:sy n="106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fdfdfdf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E8AC3-3C84-48C1-8BC5-B1509F87BA4A}" type="datetimeFigureOut">
              <a:rPr lang="cs-CZ" smtClean="0"/>
              <a:pPr/>
              <a:t>22.6.2013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20078-7B68-470B-8DEB-867212C4CD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61800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fdfdfdf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A2BA5-13F9-4ADA-AB32-0B0AD828D9D7}" type="datetimeFigureOut">
              <a:rPr lang="cs-CZ" smtClean="0"/>
              <a:pPr/>
              <a:t>22.6.2013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BA3D6-7526-43C0-BDEB-26D09E6A90D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4758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fdfdfdf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1BA3D6-7526-43C0-BDEB-26D09E6A90D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fdfdfdf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1BA3D6-7526-43C0-BDEB-26D09E6A90D0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fdfdfdf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1BA3D6-7526-43C0-BDEB-26D09E6A90D0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fdfdfdf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1BA3D6-7526-43C0-BDEB-26D09E6A90D0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fdfdfdf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1BA3D6-7526-43C0-BDEB-26D09E6A90D0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fdfdfdf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1BA3D6-7526-43C0-BDEB-26D09E6A90D0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BA3D6-7526-43C0-BDEB-26D09E6A90D0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fdfdfdf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22.6.2013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22.6.2013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22.6.2013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7099D-0C6A-4764-ADF3-08DDCDDCCA55}" type="datetimeFigureOut">
              <a:rPr lang="cs-CZ" smtClean="0"/>
              <a:pPr/>
              <a:t>22.6.2013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1/1a/Spiegelkocher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8/81/Dentalmirror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8/8b/Golczewo_DW106_kier._Kamie%C5%84.jp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Spiegelkocher.JPG?uselang=c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mmons.wikimedia.org/wiki/File:Dentalmirror.jpg?uselang=c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301208"/>
            <a:ext cx="540702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10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721673"/>
              </p:ext>
            </p:extLst>
          </p:nvPr>
        </p:nvGraphicFramePr>
        <p:xfrm>
          <a:off x="755650" y="981075"/>
          <a:ext cx="7632700" cy="3891915"/>
        </p:xfrm>
        <a:graphic>
          <a:graphicData uri="http://schemas.openxmlformats.org/drawingml/2006/table">
            <a:tbl>
              <a:tblPr/>
              <a:tblGrid>
                <a:gridCol w="1944688"/>
                <a:gridCol w="56880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Škola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Základní škola Zlín, Nová cesta 268, příspěvková organizace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Člověk a příroda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Fyzika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Tematický okruh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Světelné jevy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Téma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Kulová zrcadla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Název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VY_32_INOVACE_16_23_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kulova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_zrcadla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7. ročník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Autor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Mgr. Tomáš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Bobál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Vytvořeno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Květen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Anotace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Určeno pro výuku a domácí přípravu žáků. </a:t>
                      </a: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Žák se seznámí s kulovými zrcadly a jejich praktickým využitím.</a:t>
                      </a:r>
                      <a:endParaRPr kumimoji="0" lang="cs-CZ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50405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Kulová zrcadla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980728"/>
            <a:ext cx="864096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Kulová zrcadla mají tvar části kulové plochy.</a:t>
            </a:r>
          </a:p>
        </p:txBody>
      </p:sp>
      <p:pic>
        <p:nvPicPr>
          <p:cNvPr id="99" name="Obrázek 98" descr="Du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5556" y="2672916"/>
            <a:ext cx="1131797" cy="3869668"/>
          </a:xfrm>
          <a:prstGeom prst="rect">
            <a:avLst/>
          </a:prstGeom>
        </p:spPr>
      </p:pic>
      <p:pic>
        <p:nvPicPr>
          <p:cNvPr id="100" name="Obrázek 99" descr="VY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56076" y="2672916"/>
            <a:ext cx="1110736" cy="3797660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251520" y="1628800"/>
            <a:ext cx="864096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Podle toho která strana kulové plochy odráží je dělíme na dutá a vypuklá.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1331640" y="4077072"/>
            <a:ext cx="2124236" cy="91940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Duté kulové zrcadlo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480212" y="4005064"/>
            <a:ext cx="2124236" cy="91940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Vypuklé kulové zrcadlo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véPole 55"/>
          <p:cNvSpPr txBox="1"/>
          <p:nvPr/>
        </p:nvSpPr>
        <p:spPr>
          <a:xfrm>
            <a:off x="1835696" y="6165304"/>
            <a:ext cx="468052" cy="46166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7030A0"/>
                </a:solidFill>
              </a:rPr>
              <a:t>f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50405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Kulová zrcadla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980728"/>
            <a:ext cx="864096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Duté kulové zrcadlo </a:t>
            </a:r>
            <a:r>
              <a:rPr lang="cs-CZ" sz="2400" b="1" dirty="0" smtClean="0"/>
              <a:t>odráží rovnoběžné paprsky do jednoho bodu, který nazýváme ohnisko F.</a:t>
            </a:r>
          </a:p>
        </p:txBody>
      </p:sp>
      <p:pic>
        <p:nvPicPr>
          <p:cNvPr id="99" name="Obrázek 98" descr="Du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55236">
            <a:off x="611560" y="1988840"/>
            <a:ext cx="1260140" cy="4308479"/>
          </a:xfrm>
          <a:prstGeom prst="rect">
            <a:avLst/>
          </a:prstGeom>
        </p:spPr>
      </p:pic>
      <p:cxnSp>
        <p:nvCxnSpPr>
          <p:cNvPr id="11" name="Přímá spojovací čára 10"/>
          <p:cNvCxnSpPr/>
          <p:nvPr/>
        </p:nvCxnSpPr>
        <p:spPr>
          <a:xfrm>
            <a:off x="143508" y="4149080"/>
            <a:ext cx="5112568" cy="0"/>
          </a:xfrm>
          <a:prstGeom prst="line">
            <a:avLst/>
          </a:prstGeom>
          <a:ln w="2857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3851920" y="4005064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>
            <a:off x="2411760" y="4005064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2231740" y="4257092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F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3671900" y="4257092"/>
            <a:ext cx="468052" cy="46166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endParaRPr lang="cs-CZ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935596" y="4185084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V</a:t>
            </a:r>
            <a:endParaRPr lang="cs-CZ" sz="2400" b="1" dirty="0">
              <a:solidFill>
                <a:srgbClr val="0070C0"/>
              </a:solidFill>
            </a:endParaRPr>
          </a:p>
        </p:txBody>
      </p:sp>
      <p:cxnSp>
        <p:nvCxnSpPr>
          <p:cNvPr id="26" name="Přímá spojovací čára 25"/>
          <p:cNvCxnSpPr/>
          <p:nvPr/>
        </p:nvCxnSpPr>
        <p:spPr>
          <a:xfrm flipV="1">
            <a:off x="971600" y="4185084"/>
            <a:ext cx="0" cy="2484276"/>
          </a:xfrm>
          <a:prstGeom prst="line">
            <a:avLst/>
          </a:prstGeom>
          <a:ln>
            <a:solidFill>
              <a:srgbClr val="7030A0"/>
            </a:solidFill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>
            <a:off x="1331640" y="2708920"/>
            <a:ext cx="1620180" cy="2196244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>
            <a:off x="1043608" y="3429000"/>
            <a:ext cx="424847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>
            <a:off x="1043608" y="3429000"/>
            <a:ext cx="2196244" cy="1188132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/>
          <p:nvPr/>
        </p:nvCxnSpPr>
        <p:spPr>
          <a:xfrm>
            <a:off x="1439652" y="5877272"/>
            <a:ext cx="385242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 flipV="1">
            <a:off x="1439652" y="3537012"/>
            <a:ext cx="1332148" cy="234026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1079612" y="5085184"/>
            <a:ext cx="421246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/>
          <p:nvPr/>
        </p:nvCxnSpPr>
        <p:spPr>
          <a:xfrm flipV="1">
            <a:off x="1115616" y="3717032"/>
            <a:ext cx="1980220" cy="1368152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3" name="TextovéPole 42"/>
          <p:cNvSpPr txBox="1"/>
          <p:nvPr/>
        </p:nvSpPr>
        <p:spPr>
          <a:xfrm>
            <a:off x="4752020" y="4077072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</a:t>
            </a:r>
            <a:endParaRPr lang="cs-CZ" sz="2400" b="1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5508104" y="2852936"/>
            <a:ext cx="338437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S – střed křivosti zrcadla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5508104" y="3465004"/>
            <a:ext cx="3384376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V – průsečík optické osy a zrcadla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5508104" y="4473116"/>
            <a:ext cx="338437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F – ohnisko zrcadla 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5508104" y="2204864"/>
            <a:ext cx="3384376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o – optická osa zrcadla</a:t>
            </a:r>
          </a:p>
        </p:txBody>
      </p:sp>
      <p:cxnSp>
        <p:nvCxnSpPr>
          <p:cNvPr id="50" name="Přímá spojovací čára 49"/>
          <p:cNvCxnSpPr/>
          <p:nvPr/>
        </p:nvCxnSpPr>
        <p:spPr>
          <a:xfrm flipV="1">
            <a:off x="2411760" y="4725144"/>
            <a:ext cx="0" cy="1908212"/>
          </a:xfrm>
          <a:prstGeom prst="line">
            <a:avLst/>
          </a:prstGeom>
          <a:ln>
            <a:solidFill>
              <a:srgbClr val="7030A0"/>
            </a:solidFill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Přímá spojovací šipka 54"/>
          <p:cNvCxnSpPr/>
          <p:nvPr/>
        </p:nvCxnSpPr>
        <p:spPr>
          <a:xfrm>
            <a:off x="971600" y="6561348"/>
            <a:ext cx="1440160" cy="0"/>
          </a:xfrm>
          <a:prstGeom prst="straightConnector1">
            <a:avLst/>
          </a:prstGeom>
          <a:ln w="38100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5508104" y="5157192"/>
            <a:ext cx="3384376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f – ohnisková vzdálenost </a:t>
            </a:r>
          </a:p>
        </p:txBody>
      </p:sp>
      <p:cxnSp>
        <p:nvCxnSpPr>
          <p:cNvPr id="58" name="Přímá spojovací čára 57"/>
          <p:cNvCxnSpPr/>
          <p:nvPr/>
        </p:nvCxnSpPr>
        <p:spPr>
          <a:xfrm>
            <a:off x="1295636" y="2708920"/>
            <a:ext cx="396044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50405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Kulová zrcadla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872716"/>
            <a:ext cx="864096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Využití </a:t>
            </a:r>
            <a:r>
              <a:rPr lang="cs-CZ" sz="2400" b="1" dirty="0" smtClean="0">
                <a:solidFill>
                  <a:srgbClr val="C00000"/>
                </a:solidFill>
              </a:rPr>
              <a:t>dutého</a:t>
            </a:r>
            <a:r>
              <a:rPr lang="cs-CZ" sz="2400" b="1" dirty="0" smtClean="0"/>
              <a:t> kulového zrcadla</a:t>
            </a:r>
            <a:endParaRPr lang="cs-CZ" sz="2400" b="1" dirty="0" smtClean="0"/>
          </a:p>
        </p:txBody>
      </p:sp>
      <p:pic>
        <p:nvPicPr>
          <p:cNvPr id="1026" name="Picture 2" descr="File:Spiegelkocher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55893"/>
            <a:ext cx="5391175" cy="514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ovéPole 30"/>
          <p:cNvSpPr txBox="1"/>
          <p:nvPr/>
        </p:nvSpPr>
        <p:spPr>
          <a:xfrm>
            <a:off x="5760132" y="1480156"/>
            <a:ext cx="3024336" cy="193899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2060"/>
                </a:solidFill>
              </a:rPr>
              <a:t>Ohřívač: </a:t>
            </a:r>
            <a:r>
              <a:rPr lang="cs-CZ" sz="2400" b="1" dirty="0" smtClean="0"/>
              <a:t>rovnoběžné paprsky ze slunce jsou odraženy do ohniska ve kterém je umístěný hrnec.</a:t>
            </a: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43032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ile:Dentalmirror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63" b="12157"/>
          <a:stretch/>
        </p:blipFill>
        <p:spPr bwMode="auto">
          <a:xfrm>
            <a:off x="251520" y="2528900"/>
            <a:ext cx="8640961" cy="3092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50405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Kulová zrcadla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872716"/>
            <a:ext cx="864096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Využití </a:t>
            </a:r>
            <a:r>
              <a:rPr lang="cs-CZ" sz="2400" b="1" dirty="0" smtClean="0">
                <a:solidFill>
                  <a:srgbClr val="C00000"/>
                </a:solidFill>
              </a:rPr>
              <a:t>dutého</a:t>
            </a:r>
            <a:r>
              <a:rPr lang="cs-CZ" sz="2400" b="1" dirty="0" smtClean="0"/>
              <a:t> kulového zrcadla.</a:t>
            </a:r>
            <a:endParaRPr lang="cs-CZ" sz="2400" b="1" dirty="0" smtClean="0"/>
          </a:p>
        </p:txBody>
      </p:sp>
      <p:sp>
        <p:nvSpPr>
          <p:cNvPr id="31" name="TextovéPole 30"/>
          <p:cNvSpPr txBox="1"/>
          <p:nvPr/>
        </p:nvSpPr>
        <p:spPr>
          <a:xfrm>
            <a:off x="244586" y="5985284"/>
            <a:ext cx="8618683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2060"/>
                </a:solidFill>
              </a:rPr>
              <a:t>Zubařské zrcátko: </a:t>
            </a:r>
            <a:r>
              <a:rPr lang="cs-CZ" sz="2400" b="1" dirty="0" smtClean="0"/>
              <a:t>Předmět, který je blízko (zub) je vidět zvětšený.</a:t>
            </a:r>
            <a:endParaRPr lang="cs-CZ" sz="2400" b="1" dirty="0" smtClean="0"/>
          </a:p>
        </p:txBody>
      </p:sp>
      <p:sp>
        <p:nvSpPr>
          <p:cNvPr id="8" name="TextovéPole 7"/>
          <p:cNvSpPr txBox="1"/>
          <p:nvPr/>
        </p:nvSpPr>
        <p:spPr>
          <a:xfrm>
            <a:off x="244587" y="1484784"/>
            <a:ext cx="8618683" cy="83099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Vyzkoušejme jaké má vlastnosti obraz v dutém zrcadle. 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Závisí na vzdálenosti předmětu od zrcadla?</a:t>
            </a:r>
            <a:endParaRPr lang="cs-CZ" sz="2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15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Obrázek 28" descr="VY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15716" y="1988840"/>
            <a:ext cx="1254752" cy="4290057"/>
          </a:xfrm>
          <a:prstGeom prst="rect">
            <a:avLst/>
          </a:prstGeom>
        </p:spPr>
      </p:pic>
      <p:sp>
        <p:nvSpPr>
          <p:cNvPr id="56" name="TextovéPole 55"/>
          <p:cNvSpPr txBox="1"/>
          <p:nvPr/>
        </p:nvSpPr>
        <p:spPr>
          <a:xfrm>
            <a:off x="2591780" y="6093296"/>
            <a:ext cx="468052" cy="46166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7030A0"/>
                </a:solidFill>
              </a:rPr>
              <a:t>f´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50405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Kulová zrcadla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980728"/>
            <a:ext cx="864096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Vypuklé kulové </a:t>
            </a:r>
            <a:r>
              <a:rPr lang="cs-CZ" sz="2400" b="1" dirty="0" smtClean="0">
                <a:solidFill>
                  <a:srgbClr val="C00000"/>
                </a:solidFill>
              </a:rPr>
              <a:t>zrcadlo </a:t>
            </a:r>
            <a:r>
              <a:rPr lang="cs-CZ" sz="2400" b="1" dirty="0" smtClean="0"/>
              <a:t>odražené paprsky rozptyluje. </a:t>
            </a:r>
            <a:r>
              <a:rPr lang="cs-CZ" sz="2400" b="1" dirty="0" smtClean="0"/>
              <a:t>Prodloužíme-li odražené paprsky, protnou se v ohnisku. </a:t>
            </a:r>
            <a:endParaRPr lang="cs-CZ" sz="2400" b="1" dirty="0" smtClean="0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143508" y="4149080"/>
            <a:ext cx="5112568" cy="0"/>
          </a:xfrm>
          <a:prstGeom prst="line">
            <a:avLst/>
          </a:prstGeom>
          <a:ln w="2857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251520" y="4005064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>
            <a:off x="1691680" y="4041068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1331640" y="4257092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F´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07504" y="4221088"/>
            <a:ext cx="468052" cy="46166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endParaRPr lang="cs-CZ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3095836" y="4149080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V</a:t>
            </a:r>
            <a:endParaRPr lang="cs-CZ" sz="2400" b="1" dirty="0">
              <a:solidFill>
                <a:srgbClr val="0070C0"/>
              </a:solidFill>
            </a:endParaRPr>
          </a:p>
        </p:txBody>
      </p:sp>
      <p:cxnSp>
        <p:nvCxnSpPr>
          <p:cNvPr id="26" name="Přímá spojovací čára 25"/>
          <p:cNvCxnSpPr/>
          <p:nvPr/>
        </p:nvCxnSpPr>
        <p:spPr>
          <a:xfrm flipV="1">
            <a:off x="1691680" y="4221088"/>
            <a:ext cx="0" cy="2484276"/>
          </a:xfrm>
          <a:prstGeom prst="line">
            <a:avLst/>
          </a:prstGeom>
          <a:ln>
            <a:solidFill>
              <a:srgbClr val="7030A0"/>
            </a:solidFill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>
            <a:off x="2843808" y="5589240"/>
            <a:ext cx="648072" cy="79208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>
            <a:off x="3059832" y="3429000"/>
            <a:ext cx="223224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>
            <a:off x="2987824" y="5085184"/>
            <a:ext cx="1116124" cy="79208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/>
          <p:nvPr/>
        </p:nvCxnSpPr>
        <p:spPr>
          <a:xfrm>
            <a:off x="2843808" y="5589240"/>
            <a:ext cx="244827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 flipV="1">
            <a:off x="3059832" y="2852936"/>
            <a:ext cx="1044116" cy="576064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3023828" y="5085184"/>
            <a:ext cx="226825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/>
          <p:nvPr/>
        </p:nvCxnSpPr>
        <p:spPr>
          <a:xfrm flipV="1">
            <a:off x="2807804" y="1880828"/>
            <a:ext cx="648072" cy="828092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3" name="TextovéPole 42"/>
          <p:cNvSpPr txBox="1"/>
          <p:nvPr/>
        </p:nvSpPr>
        <p:spPr>
          <a:xfrm>
            <a:off x="4752020" y="4077072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</a:t>
            </a:r>
            <a:endParaRPr lang="cs-CZ" sz="2400" b="1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5508104" y="2852936"/>
            <a:ext cx="338437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S – střed křivosti zrcadla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5508104" y="3465004"/>
            <a:ext cx="3384376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V – průsečík optické osy a zrcadla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5508104" y="4473116"/>
            <a:ext cx="338437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F´ – ohnisko zrcadla 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5508104" y="2204864"/>
            <a:ext cx="3384376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o – optická osa zrcadla</a:t>
            </a:r>
          </a:p>
        </p:txBody>
      </p:sp>
      <p:cxnSp>
        <p:nvCxnSpPr>
          <p:cNvPr id="50" name="Přímá spojovací čára 49"/>
          <p:cNvCxnSpPr/>
          <p:nvPr/>
        </p:nvCxnSpPr>
        <p:spPr>
          <a:xfrm flipV="1">
            <a:off x="3131840" y="4725144"/>
            <a:ext cx="0" cy="1908212"/>
          </a:xfrm>
          <a:prstGeom prst="line">
            <a:avLst/>
          </a:prstGeom>
          <a:ln>
            <a:solidFill>
              <a:srgbClr val="7030A0"/>
            </a:solidFill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Přímá spojovací šipka 54"/>
          <p:cNvCxnSpPr/>
          <p:nvPr/>
        </p:nvCxnSpPr>
        <p:spPr>
          <a:xfrm>
            <a:off x="1691680" y="6525344"/>
            <a:ext cx="1440160" cy="0"/>
          </a:xfrm>
          <a:prstGeom prst="straightConnector1">
            <a:avLst/>
          </a:prstGeom>
          <a:ln w="38100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5508104" y="5157192"/>
            <a:ext cx="3384376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f´ – ohnisková vzdálenost </a:t>
            </a:r>
          </a:p>
        </p:txBody>
      </p:sp>
      <p:cxnSp>
        <p:nvCxnSpPr>
          <p:cNvPr id="58" name="Přímá spojovací čára 57"/>
          <p:cNvCxnSpPr/>
          <p:nvPr/>
        </p:nvCxnSpPr>
        <p:spPr>
          <a:xfrm>
            <a:off x="2807804" y="2708920"/>
            <a:ext cx="248427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Přímá spojovací čára 37"/>
          <p:cNvCxnSpPr/>
          <p:nvPr/>
        </p:nvCxnSpPr>
        <p:spPr>
          <a:xfrm flipV="1">
            <a:off x="1691680" y="2708920"/>
            <a:ext cx="1116124" cy="1440160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" name="Přímá spojovací čára 51"/>
          <p:cNvCxnSpPr/>
          <p:nvPr/>
        </p:nvCxnSpPr>
        <p:spPr>
          <a:xfrm flipV="1">
            <a:off x="1691680" y="3429000"/>
            <a:ext cx="1368152" cy="720080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Přímá spojovací čára 62"/>
          <p:cNvCxnSpPr/>
          <p:nvPr/>
        </p:nvCxnSpPr>
        <p:spPr>
          <a:xfrm>
            <a:off x="1691680" y="4149080"/>
            <a:ext cx="1296144" cy="936104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9" name="Přímá spojovací čára 68"/>
          <p:cNvCxnSpPr/>
          <p:nvPr/>
        </p:nvCxnSpPr>
        <p:spPr>
          <a:xfrm>
            <a:off x="1691680" y="4149080"/>
            <a:ext cx="1116124" cy="1404156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50405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Kulová zrcadla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872716"/>
            <a:ext cx="864096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Využití </a:t>
            </a:r>
            <a:r>
              <a:rPr lang="cs-CZ" sz="2400" b="1" dirty="0" smtClean="0">
                <a:solidFill>
                  <a:srgbClr val="C00000"/>
                </a:solidFill>
              </a:rPr>
              <a:t>vypuklého</a:t>
            </a:r>
            <a:r>
              <a:rPr lang="cs-CZ" sz="2400" b="1" dirty="0" smtClean="0"/>
              <a:t> kulového zrcadla.</a:t>
            </a:r>
            <a:endParaRPr lang="cs-CZ" sz="2400" b="1" dirty="0" smtClean="0"/>
          </a:p>
        </p:txBody>
      </p:sp>
      <p:sp>
        <p:nvSpPr>
          <p:cNvPr id="31" name="TextovéPole 30"/>
          <p:cNvSpPr txBox="1"/>
          <p:nvPr/>
        </p:nvSpPr>
        <p:spPr>
          <a:xfrm>
            <a:off x="233734" y="5778822"/>
            <a:ext cx="8618683" cy="83099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2060"/>
                </a:solidFill>
              </a:rPr>
              <a:t>Zrcadlo u nepřehledných míst: </a:t>
            </a:r>
            <a:r>
              <a:rPr lang="cs-CZ" sz="2400" b="1" dirty="0" smtClean="0"/>
              <a:t>Obraz ve vypuklém zrcadle je vždy vzpřímený a zmenšený.</a:t>
            </a:r>
            <a:endParaRPr lang="cs-CZ" sz="2400" b="1" dirty="0" smtClean="0"/>
          </a:p>
        </p:txBody>
      </p:sp>
      <p:sp>
        <p:nvSpPr>
          <p:cNvPr id="8" name="TextovéPole 7"/>
          <p:cNvSpPr txBox="1"/>
          <p:nvPr/>
        </p:nvSpPr>
        <p:spPr>
          <a:xfrm>
            <a:off x="244587" y="1484783"/>
            <a:ext cx="8618683" cy="83099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Vyzkoušejme jaké má vlastnosti obraz ve vypuklém zrcadle. 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Závisí na vzdálenosti předmětu od zrcadla?</a:t>
            </a:r>
            <a:endParaRPr lang="cs-CZ" sz="2400" b="1" dirty="0" smtClean="0">
              <a:solidFill>
                <a:schemeClr val="tx1"/>
              </a:solidFill>
            </a:endParaRPr>
          </a:p>
        </p:txBody>
      </p:sp>
      <p:pic>
        <p:nvPicPr>
          <p:cNvPr id="3074" name="Picture 2" descr="File:Golczewo DW106 kier. Kamień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09" y="2420888"/>
            <a:ext cx="3013475" cy="3155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961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251520" y="1052736"/>
            <a:ext cx="8640960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Použité zdroje:</a:t>
            </a:r>
          </a:p>
          <a:p>
            <a:endParaRPr lang="cs-CZ" sz="24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23528" y="1700808"/>
            <a:ext cx="8496944" cy="48965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RAUNER, Karel, Václav HAVEL, Jitka PROKŠOVÁ a Miroslav RANDA. NAKLADATELSTVÍ FRAUS. </a:t>
            </a:r>
            <a:r>
              <a:rPr lang="cs-CZ" sz="1200" i="1" dirty="0" smtClean="0"/>
              <a:t>Fyzika 7</a:t>
            </a:r>
            <a:r>
              <a:rPr lang="cs-CZ" sz="1200" dirty="0" smtClean="0"/>
              <a:t>: </a:t>
            </a:r>
            <a:r>
              <a:rPr lang="cs-CZ" sz="1200" i="1" dirty="0" smtClean="0"/>
              <a:t>učebnice pro základní školy a víceletá gymnázia</a:t>
            </a:r>
            <a:r>
              <a:rPr lang="cs-CZ" sz="1200" dirty="0" smtClean="0"/>
              <a:t>. 1. Plzeň: </a:t>
            </a:r>
            <a:r>
              <a:rPr lang="cs-CZ" sz="1200" dirty="0" err="1" smtClean="0"/>
              <a:t>Fraus</a:t>
            </a:r>
            <a:r>
              <a:rPr lang="cs-CZ" sz="1200" dirty="0" smtClean="0"/>
              <a:t>, 2005. ISBN 80-7238-431-7. 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MICROSOFT CORPORATION. </a:t>
            </a:r>
            <a:r>
              <a:rPr lang="cs-CZ" sz="1200" i="1" dirty="0" smtClean="0"/>
              <a:t>Obrázky a jiný obsah</a:t>
            </a:r>
            <a:r>
              <a:rPr lang="cs-CZ" sz="1200" dirty="0" smtClean="0"/>
              <a:t> [online]. 2012 [cit. 2012-04-01]. Dostupné z: http://office.</a:t>
            </a:r>
            <a:r>
              <a:rPr lang="cs-CZ" sz="1200" dirty="0" err="1" smtClean="0"/>
              <a:t>microsoft.com</a:t>
            </a:r>
            <a:endParaRPr lang="cs-CZ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cs-CZ" sz="1200" dirty="0"/>
              <a:t>PEDRO SERVERA. Spiegelkocher.JPG. In: </a:t>
            </a:r>
            <a:r>
              <a:rPr lang="cs-CZ" sz="1200" i="1" dirty="0" err="1"/>
              <a:t>Wikipedia</a:t>
            </a:r>
            <a:r>
              <a:rPr lang="cs-CZ" sz="1200" i="1" dirty="0"/>
              <a:t>: </a:t>
            </a:r>
            <a:r>
              <a:rPr lang="cs-CZ" sz="1200" i="1" dirty="0" err="1"/>
              <a:t>the</a:t>
            </a:r>
            <a:r>
              <a:rPr lang="cs-CZ" sz="1200" i="1" dirty="0"/>
              <a:t> free </a:t>
            </a:r>
            <a:r>
              <a:rPr lang="cs-CZ" sz="1200" i="1" dirty="0" err="1"/>
              <a:t>encyclopedia</a:t>
            </a:r>
            <a:r>
              <a:rPr lang="cs-CZ" sz="1200" dirty="0"/>
              <a:t> [online]. San Francisco (CA): </a:t>
            </a:r>
            <a:r>
              <a:rPr lang="cs-CZ" sz="1200" dirty="0" err="1"/>
              <a:t>Wikimedia</a:t>
            </a:r>
            <a:r>
              <a:rPr lang="cs-CZ" sz="1200" dirty="0"/>
              <a:t> </a:t>
            </a:r>
            <a:r>
              <a:rPr lang="cs-CZ" sz="1200" dirty="0" err="1"/>
              <a:t>Foundation</a:t>
            </a:r>
            <a:r>
              <a:rPr lang="cs-CZ" sz="1200" dirty="0"/>
              <a:t>, 2008 [cit. 2013-04-22]. Dostupné z: </a:t>
            </a:r>
            <a:r>
              <a:rPr lang="cs-CZ" sz="1200" dirty="0">
                <a:hlinkClick r:id="rId3"/>
              </a:rPr>
              <a:t>http://</a:t>
            </a:r>
            <a:r>
              <a:rPr lang="cs-CZ" sz="1200" dirty="0" smtClean="0">
                <a:hlinkClick r:id="rId3"/>
              </a:rPr>
              <a:t>commons.wikimedia.org/wiki/File:Spiegelkocher.JPG?uselang=cs</a:t>
            </a:r>
            <a:endParaRPr lang="cs-CZ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cs-CZ" sz="1200" dirty="0"/>
              <a:t>DOZENIST. Dentalmirror.jpg. In: </a:t>
            </a:r>
            <a:r>
              <a:rPr lang="cs-CZ" sz="1200" i="1" dirty="0" err="1"/>
              <a:t>Wikipedia</a:t>
            </a:r>
            <a:r>
              <a:rPr lang="cs-CZ" sz="1200" i="1" dirty="0"/>
              <a:t>: </a:t>
            </a:r>
            <a:r>
              <a:rPr lang="cs-CZ" sz="1200" i="1" dirty="0" err="1"/>
              <a:t>the</a:t>
            </a:r>
            <a:r>
              <a:rPr lang="cs-CZ" sz="1200" i="1" dirty="0"/>
              <a:t> free </a:t>
            </a:r>
            <a:r>
              <a:rPr lang="cs-CZ" sz="1200" i="1" dirty="0" err="1"/>
              <a:t>encyclopedia</a:t>
            </a:r>
            <a:r>
              <a:rPr lang="cs-CZ" sz="1200" dirty="0"/>
              <a:t> [online]. San Francisco (CA): </a:t>
            </a:r>
            <a:r>
              <a:rPr lang="cs-CZ" sz="1200" dirty="0" err="1"/>
              <a:t>Wikimedia</a:t>
            </a:r>
            <a:r>
              <a:rPr lang="cs-CZ" sz="1200" dirty="0"/>
              <a:t> </a:t>
            </a:r>
            <a:r>
              <a:rPr lang="cs-CZ" sz="1200" dirty="0" err="1"/>
              <a:t>Foundation</a:t>
            </a:r>
            <a:r>
              <a:rPr lang="cs-CZ" sz="1200" dirty="0"/>
              <a:t>, 2007 [cit. 2012-04-22]. Dostupné z: </a:t>
            </a:r>
            <a:r>
              <a:rPr lang="cs-CZ" sz="1200" dirty="0">
                <a:hlinkClick r:id="rId4"/>
              </a:rPr>
              <a:t>http://</a:t>
            </a:r>
            <a:r>
              <a:rPr lang="cs-CZ" sz="1200" dirty="0" smtClean="0">
                <a:hlinkClick r:id="rId4"/>
              </a:rPr>
              <a:t>commons.wikimedia.org/wiki/File:Dentalmirror.jpg?uselang=cs</a:t>
            </a:r>
            <a:endParaRPr lang="cs-CZ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cs-CZ" sz="1200" dirty="0"/>
              <a:t>DROŻDŻEWSKI, </a:t>
            </a:r>
            <a:r>
              <a:rPr lang="cs-CZ" sz="1200" dirty="0" err="1"/>
              <a:t>Radosław</a:t>
            </a:r>
            <a:r>
              <a:rPr lang="cs-CZ" sz="1200" dirty="0"/>
              <a:t>. </a:t>
            </a:r>
            <a:r>
              <a:rPr lang="cs-CZ" sz="1200" dirty="0" err="1"/>
              <a:t>Golczewo</a:t>
            </a:r>
            <a:r>
              <a:rPr lang="cs-CZ" sz="1200" dirty="0"/>
              <a:t> DW106 </a:t>
            </a:r>
            <a:r>
              <a:rPr lang="cs-CZ" sz="1200" dirty="0" err="1"/>
              <a:t>kier</a:t>
            </a:r>
            <a:r>
              <a:rPr lang="cs-CZ" sz="1200" dirty="0"/>
              <a:t>. Kamień.jpg. In: </a:t>
            </a:r>
            <a:r>
              <a:rPr lang="cs-CZ" sz="1200" i="1" dirty="0" err="1"/>
              <a:t>Wikipedia</a:t>
            </a:r>
            <a:r>
              <a:rPr lang="cs-CZ" sz="1200" i="1" dirty="0"/>
              <a:t>: </a:t>
            </a:r>
            <a:r>
              <a:rPr lang="cs-CZ" sz="1200" i="1" dirty="0" err="1"/>
              <a:t>the</a:t>
            </a:r>
            <a:r>
              <a:rPr lang="cs-CZ" sz="1200" i="1" dirty="0"/>
              <a:t> free </a:t>
            </a:r>
            <a:r>
              <a:rPr lang="cs-CZ" sz="1200" i="1" dirty="0" err="1"/>
              <a:t>encyclopedia</a:t>
            </a:r>
            <a:r>
              <a:rPr lang="cs-CZ" sz="1200" dirty="0"/>
              <a:t> [online]. San Francisco (CA): </a:t>
            </a:r>
            <a:r>
              <a:rPr lang="cs-CZ" sz="1200" dirty="0" err="1"/>
              <a:t>Wikimedia</a:t>
            </a:r>
            <a:r>
              <a:rPr lang="cs-CZ" sz="1200" dirty="0"/>
              <a:t> </a:t>
            </a:r>
            <a:r>
              <a:rPr lang="cs-CZ" sz="1200" dirty="0" err="1"/>
              <a:t>Foundation</a:t>
            </a:r>
            <a:r>
              <a:rPr lang="cs-CZ" sz="1200" dirty="0"/>
              <a:t>, 2009 [cit. 2012-04-22]. Dostupné z: http://commons.wikimedia.org/wiki/File:Golczewo_DW106_kier._Kamie%C5%84.jpg?uselang=cs </a:t>
            </a:r>
            <a:r>
              <a:rPr lang="cs-CZ" sz="1200" dirty="0" smtClean="0"/>
              <a:t/>
            </a:r>
            <a:br>
              <a:rPr lang="cs-CZ" sz="1200" dirty="0" smtClean="0"/>
            </a:br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50405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Kulová zrcadla</a:t>
            </a:r>
          </a:p>
        </p:txBody>
      </p:sp>
    </p:spTree>
    <p:extLst>
      <p:ext uri="{BB962C8B-B14F-4D97-AF65-F5344CB8AC3E}">
        <p14:creationId xmlns:p14="http://schemas.microsoft.com/office/powerpoint/2010/main" val="3784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2480</TotalTime>
  <Words>478</Words>
  <Application>Microsoft Office PowerPoint</Application>
  <PresentationFormat>Předvádění na obrazovce (4:3)</PresentationFormat>
  <Paragraphs>84</Paragraphs>
  <Slides>8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Prezentace aplikace PowerPoint</vt:lpstr>
      <vt:lpstr>Kulová zrcadla</vt:lpstr>
      <vt:lpstr>Kulová zrcadla</vt:lpstr>
      <vt:lpstr>Kulová zrcadla</vt:lpstr>
      <vt:lpstr>Kulová zrcadla</vt:lpstr>
      <vt:lpstr>Kulová zrcadla</vt:lpstr>
      <vt:lpstr>Kulová zrcadla</vt:lpstr>
      <vt:lpstr>Kulová zrcadla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</dc:creator>
  <cp:lastModifiedBy>Tom</cp:lastModifiedBy>
  <cp:revision>273</cp:revision>
  <dcterms:created xsi:type="dcterms:W3CDTF">2012-01-30T16:05:08Z</dcterms:created>
  <dcterms:modified xsi:type="dcterms:W3CDTF">2013-06-22T10:14:21Z</dcterms:modified>
</cp:coreProperties>
</file>