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97" r:id="rId3"/>
    <p:sldId id="298" r:id="rId4"/>
    <p:sldId id="299" r:id="rId5"/>
    <p:sldId id="300" r:id="rId6"/>
    <p:sldId id="289" r:id="rId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98095" autoAdjust="0"/>
  </p:normalViewPr>
  <p:slideViewPr>
    <p:cSldViewPr snapToGrid="0">
      <p:cViewPr varScale="1">
        <p:scale>
          <a:sx n="99" d="100"/>
          <a:sy n="99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32D2B5-A34E-43F8-9CC8-632817E17FFA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1AB901-FA0C-4D74-B5F3-7C61D9AAB6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332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9F2B-1E46-448C-BBFF-CA6CA0B673CE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D8A9-EC36-4CE5-BBC7-A632ABAD2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7ADD-3193-4F13-B429-6EFFD66BAB99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1D3-5CD9-4A95-9B0A-B397F0751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1174-F75B-44FB-837A-6871F2B90ED3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B783-D201-4BC3-93E6-A2B93E66C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D44F-B0A7-4A14-B69E-2BDD0419C116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02B8-BDBD-4192-B2F4-1610AFE443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BFAF-F5FB-4B0C-84BE-D73B8D419C3F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666D-3B5C-4102-9EE6-CD1C6CC7A8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BAE-0021-45F9-ADFB-7CD319CF1BFB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3E8-675D-49D6-9DC2-05AA36ED3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A8DF-9768-4614-A322-2AD57DA8E562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399B-0488-4BD4-87F2-124CC5D64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991-48C5-4965-BE9E-F50012FE587A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7534-2BDE-4462-925F-73049E845C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90EF-9332-492D-954D-7291DFD5AFB6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1A3C-8AD1-47A9-AAD2-C92E3086B1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5A8B-5CEA-4ED1-8456-0CB6475AE264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026C-342B-4CAD-9D06-E212198A72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E23B-8F2B-4469-B3E4-917AA03046A3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4002-5638-4781-BB3B-7801422F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8CCC86-7F12-4E89-8C80-9C18998D7995}" type="datetimeFigureOut">
              <a:rPr lang="cs-CZ"/>
              <a:pPr>
                <a:defRPr/>
              </a:pPr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BFB02-51E2-4610-9D6E-7840D2238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5/Supertanker_AbQaiq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300663"/>
            <a:ext cx="5407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55037"/>
              </p:ext>
            </p:extLst>
          </p:nvPr>
        </p:nvGraphicFramePr>
        <p:xfrm>
          <a:off x="755650" y="981075"/>
          <a:ext cx="7632700" cy="3891915"/>
        </p:xfrm>
        <a:graphic>
          <a:graphicData uri="http://schemas.openxmlformats.org/drawingml/2006/table">
            <a:tbl>
              <a:tblPr/>
              <a:tblGrid>
                <a:gridCol w="1944688"/>
                <a:gridCol w="56880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Základní škola Zlín, Nová cesta 268, příspěvková organizace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Člověk a příroda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Fyzika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Tematický okruh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Síly a jejich vlastnosti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Téma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Setrvačnost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Název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VY_32_INOVACE_17_24_setrvacnost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 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Mgr. Tomáš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Bobál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Vytvořeno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Červen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Určeno pro výuku a domácí přípravu žáků.  Žák se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seznámí se zákonem setrvačnosti a jeho důsledky.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Setrvačnost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3416" y="881512"/>
            <a:ext cx="8642350" cy="56970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Ze zkušenosti víme, že se tělesa neuvedou z klidu do pohybu samy od sebe.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K rozpohybování těles je potřebná síla. </a:t>
            </a:r>
            <a:r>
              <a:rPr lang="cs-CZ" sz="2400" b="1" dirty="0" smtClean="0">
                <a:solidFill>
                  <a:schemeClr val="tx1"/>
                </a:solidFill>
              </a:rPr>
              <a:t>(Kopneme do balónu, auto se rozjede díky síle motoru…)</a:t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Jak je to ale s tělesy, která se již pohybují? </a:t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rgbClr val="C00000"/>
                </a:solidFill>
              </a:rPr>
              <a:t>Je síla potřebná k pohybu tělesa?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bobal.STIPA\AppData\Local\Microsoft\Windows\Temporary Internet Files\Content.IE5\ZNN9ZONL\MP9004485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5" y="2468521"/>
            <a:ext cx="2393352" cy="31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bobal.STIPA\AppData\Local\Microsoft\Windows\Temporary Internet Files\Content.IE5\HIQC8UEQ\MP9004422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99" y="2468521"/>
            <a:ext cx="4682067" cy="31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Setrvačnost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3416" y="881512"/>
            <a:ext cx="8642350" cy="56970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Když chce hokejista rozpohybovat puk, působí na něj pomocí hokejky silou.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Jakmile se již hokejka puku nedotýká, síla nepůsobí.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Puk se pohybuje → síla nepůsobí → k pohybu síla potřebná není.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endParaRPr lang="cs-CZ" sz="2400" b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Puk klouzající po ledu urazí velkou vzdálenost, než se zastaví.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Jeho pohybu je kladen malý odpor. Brzdí ho led i vzduch.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Kdybychom brzdné síly zcela vyloučili, puk by se nezastavil nikdy – pohyboval by se stále stejnou rychlostí a ve stejném směru.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Taková situace může nastat jen ve vesmíru, daleko od hvězd.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tbobal.STIPA\AppData\Local\Microsoft\Windows\Temporary Internet Files\Content.IE5\NIPLB20E\MC9001885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8133" y="2665863"/>
            <a:ext cx="1443565" cy="18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Setrvačnost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0825" y="981074"/>
            <a:ext cx="8642350" cy="1228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/>
              <a:t>Zákon setrvačnosti: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Těleso setrvává v klidu nebo v pohybu rovnoměrném přímočarém, pokud není nuceno tento stav změnit působením jiných těles.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0825" y="2399243"/>
            <a:ext cx="5941483" cy="41307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S důsledky zákona setrvačnosti se setkáváme téměř stále: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Při nesení talíře s polévkou se nemůžeme rychle zastavit ani rychle rozejít.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Pokud zakopneme – padáme v před.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Stojíme-li v rozjíždějícím se autobuse, pohneme se vzad.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Při nárazu auta se nepřipoutané osoby pohybují vpřed.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Při výstupu z pohyblivých schodů se nesmíme zastavit.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Tom\AppData\Local\Microsoft\Windows\Temporary Internet Files\Content.IE5\IDOBLUVH\MP9004277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07" y="2592997"/>
            <a:ext cx="2700867" cy="17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\AppData\Local\Microsoft\Windows\Temporary Internet Files\Content.IE5\TLW3SAPS\MP9003860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08" y="4650175"/>
            <a:ext cx="2700866" cy="19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Setrvačnost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0824" y="1744623"/>
            <a:ext cx="8639176" cy="41307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Vlak musí brzdit již daleko před stanicí.</a:t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Obrovské tankery musí počítat s tím, že i při brzdění poplují díky setrvačnosti ještě několik kilometrů.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Tom\AppData\Local\Microsoft\Windows\Temporary Internet Files\Content.IE5\TLW3SAPS\MP900401906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9" b="19389"/>
          <a:stretch/>
        </p:blipFill>
        <p:spPr bwMode="auto">
          <a:xfrm>
            <a:off x="670559" y="2226733"/>
            <a:ext cx="5079727" cy="16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Soubor:Supertanker AbQaiq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" y="4770297"/>
            <a:ext cx="5079727" cy="18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47650" y="828674"/>
            <a:ext cx="8642350" cy="779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S projevy setrvačnosti musíme počítat zejména při rychlých pohybech nebo při pohybech velmi hmotných těles.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024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0825" y="981075"/>
            <a:ext cx="8642350" cy="431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Použité zdroje: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850" y="1628775"/>
            <a:ext cx="8496300" cy="4968875"/>
          </a:xfrm>
          <a:prstGeom prst="rect">
            <a:avLst/>
          </a:prstGeom>
          <a:noFill/>
        </p:spPr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>
                <a:latin typeface="+mn-lt"/>
              </a:rPr>
              <a:t>RAUNER, Karel, Václav HAVEL, Jitka PROKŠOVÁ a Miroslav RANDA. NAKLADATELSTVÍ FRAUS. Fyzika 7: učebnice pro základní školy a víceletá gymnázia. 1. Plzeň: Fraus, 2005. ISBN 80-7238-431-7.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 smtClean="0">
                <a:latin typeface="+mn-lt"/>
              </a:rPr>
              <a:t>MICROSOFT </a:t>
            </a:r>
            <a:r>
              <a:rPr lang="cs-CZ" sz="1200" dirty="0">
                <a:latin typeface="+mn-lt"/>
              </a:rPr>
              <a:t>CORPORATION. </a:t>
            </a:r>
            <a:r>
              <a:rPr lang="cs-CZ" sz="1200" i="1" dirty="0">
                <a:latin typeface="+mn-lt"/>
              </a:rPr>
              <a:t>Obrázky a jiný obsah</a:t>
            </a:r>
            <a:r>
              <a:rPr lang="cs-CZ" sz="1200" dirty="0">
                <a:latin typeface="+mn-lt"/>
              </a:rPr>
              <a:t> [online]. 2012 [cit. </a:t>
            </a:r>
            <a:r>
              <a:rPr lang="cs-CZ" sz="1200" dirty="0" smtClean="0">
                <a:latin typeface="+mn-lt"/>
              </a:rPr>
              <a:t>2012-05-05]. </a:t>
            </a:r>
            <a:r>
              <a:rPr lang="cs-CZ" sz="1200" dirty="0">
                <a:latin typeface="+mn-lt"/>
              </a:rPr>
              <a:t>Dostupné z: </a:t>
            </a:r>
            <a:r>
              <a:rPr lang="cs-CZ" sz="1200" dirty="0">
                <a:latin typeface="+mn-lt"/>
                <a:hlinkClick r:id="rId2"/>
              </a:rPr>
              <a:t>http://</a:t>
            </a:r>
            <a:r>
              <a:rPr lang="cs-CZ" sz="1200" dirty="0" smtClean="0">
                <a:latin typeface="+mn-lt"/>
                <a:hlinkClick r:id="rId2"/>
              </a:rPr>
              <a:t>office.microsoft.com</a:t>
            </a:r>
            <a:endParaRPr lang="cs-CZ" sz="1200" dirty="0" smtClean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>
                <a:latin typeface="+mn-lt"/>
              </a:rPr>
              <a:t>Supertanker_AbQaiq.jpg. In: &lt;</a:t>
            </a:r>
            <a:r>
              <a:rPr lang="en-US" sz="1200" dirty="0" err="1">
                <a:latin typeface="+mn-lt"/>
              </a:rPr>
              <a:t>i</a:t>
            </a:r>
            <a:r>
              <a:rPr lang="en-US" sz="1200" dirty="0">
                <a:latin typeface="+mn-lt"/>
              </a:rPr>
              <a:t>&gt;Wikipedia: the free encyclopedia&lt;/</a:t>
            </a:r>
            <a:r>
              <a:rPr lang="en-US" sz="1200" dirty="0" err="1">
                <a:latin typeface="+mn-lt"/>
              </a:rPr>
              <a:t>i</a:t>
            </a:r>
            <a:r>
              <a:rPr lang="en-US" sz="1200" dirty="0">
                <a:latin typeface="+mn-lt"/>
              </a:rPr>
              <a:t>&gt; [online]. San Francisco (CA): Wikimedia Foundation, 2002 [cit. 2013-06-06]. </a:t>
            </a:r>
            <a:r>
              <a:rPr lang="en-US" sz="1200" dirty="0" err="1">
                <a:latin typeface="+mn-lt"/>
              </a:rPr>
              <a:t>Dostupné</a:t>
            </a:r>
            <a:r>
              <a:rPr lang="en-US" sz="1200" dirty="0">
                <a:latin typeface="+mn-lt"/>
              </a:rPr>
              <a:t> z: http://</a:t>
            </a:r>
            <a:r>
              <a:rPr lang="en-US" sz="1200" dirty="0" smtClean="0">
                <a:latin typeface="+mn-lt"/>
              </a:rPr>
              <a:t>cs.wikipedia.org/wiki/Soubor:Supertanker_AbQaiq.jpg</a:t>
            </a: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 smtClean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Setrvačnost</a:t>
            </a:r>
            <a:endParaRPr lang="cs-CZ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8839</TotalTime>
  <Words>340</Words>
  <Application>Microsoft Office PowerPoint</Application>
  <PresentationFormat>Předvádění na obrazovce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Prezentace aplikace PowerPoint</vt:lpstr>
      <vt:lpstr>Setrvačnost</vt:lpstr>
      <vt:lpstr>Setrvačnost</vt:lpstr>
      <vt:lpstr>Setrvačnost</vt:lpstr>
      <vt:lpstr>Setrvačnost</vt:lpstr>
      <vt:lpstr>Setrvačnost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Tom</cp:lastModifiedBy>
  <cp:revision>971</cp:revision>
  <dcterms:created xsi:type="dcterms:W3CDTF">2012-01-30T16:05:08Z</dcterms:created>
  <dcterms:modified xsi:type="dcterms:W3CDTF">2013-11-06T17:49:13Z</dcterms:modified>
</cp:coreProperties>
</file>