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7" r:id="rId3"/>
    <p:sldId id="269" r:id="rId4"/>
    <p:sldId id="270" r:id="rId5"/>
    <p:sldId id="271" r:id="rId6"/>
    <p:sldId id="273" r:id="rId7"/>
    <p:sldId id="272" r:id="rId8"/>
    <p:sldId id="275" r:id="rId9"/>
    <p:sldId id="27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4.3.2015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4.3.2015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4.3.2015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4.3.2015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4.3.2015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4.3.2015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4.3.2015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4.3.2015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4.3.2015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4.3.2015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4.3.2015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7099D-0C6A-4764-ADF3-08DDCDDCCA55}" type="datetimeFigureOut">
              <a:rPr lang="cs-CZ" smtClean="0"/>
              <a:pPr/>
              <a:t>4.3.2015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//upload.wikimedia.org/wikipedia/commons/7/7a/Dead_sea_newspaper.jpg" TargetMode="External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8.wmf"/><Relationship Id="rId9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1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Obrázek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5301208"/>
            <a:ext cx="5407025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110" name="Group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7391380"/>
              </p:ext>
            </p:extLst>
          </p:nvPr>
        </p:nvGraphicFramePr>
        <p:xfrm>
          <a:off x="755650" y="981075"/>
          <a:ext cx="7632700" cy="3891915"/>
        </p:xfrm>
        <a:graphic>
          <a:graphicData uri="http://schemas.openxmlformats.org/drawingml/2006/table">
            <a:tbl>
              <a:tblPr/>
              <a:tblGrid>
                <a:gridCol w="1944688"/>
                <a:gridCol w="5688012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Škola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Základní škola Zlín, Nová cesta 268, příspěvková organizace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Vzdělávací oblast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Člověk a příroda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Vzdělávací obor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Fyzika 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Tematický okruh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Kapaliny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Téma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Archimédův zákon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Název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VY_32_INOVACE_2_23_archimeduv_zakon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Určení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7. ročník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Autor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Mgr. Tomáš </a:t>
                      </a:r>
                      <a:r>
                        <a:rPr kumimoji="0" lang="cs-CZ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Bobál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Vytvořeno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Únor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Anotace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Určeno pro výuku a domácí </a:t>
                      </a: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přípravu žáků. V </a:t>
                      </a: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prezentaci je objasněn Archimédův zákon.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96944" cy="576064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cs-CZ" b="1" dirty="0" smtClean="0"/>
              <a:t>Archimédův zákon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323528" y="1124744"/>
            <a:ext cx="8496944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b="1" dirty="0" smtClean="0"/>
              <a:t>Každé těleso ponořené do kapaliny je nadlehčováno silou</a:t>
            </a:r>
            <a:endParaRPr lang="cs-CZ" sz="2400" b="1" dirty="0"/>
          </a:p>
        </p:txBody>
      </p:sp>
      <p:sp>
        <p:nvSpPr>
          <p:cNvPr id="12" name="Zaoblený obdélníkový popisek 11"/>
          <p:cNvSpPr/>
          <p:nvPr/>
        </p:nvSpPr>
        <p:spPr>
          <a:xfrm>
            <a:off x="755576" y="2204864"/>
            <a:ext cx="2592288" cy="1440160"/>
          </a:xfrm>
          <a:prstGeom prst="wedgeRoundRectCallout">
            <a:avLst>
              <a:gd name="adj1" fmla="val 41907"/>
              <a:gd name="adj2" fmla="val -75735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Když se koupeme voda nás nadlehčuje…</a:t>
            </a:r>
          </a:p>
        </p:txBody>
      </p:sp>
      <p:sp>
        <p:nvSpPr>
          <p:cNvPr id="15" name="Zaoblený obdélníkový popisek 14"/>
          <p:cNvSpPr/>
          <p:nvPr/>
        </p:nvSpPr>
        <p:spPr>
          <a:xfrm>
            <a:off x="3707904" y="2996952"/>
            <a:ext cx="3456384" cy="1512168"/>
          </a:xfrm>
          <a:prstGeom prst="wedgeRoundRectCallout">
            <a:avLst>
              <a:gd name="adj1" fmla="val -28732"/>
              <a:gd name="adj2" fmla="val -126137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…dokonce bez problémů v bazénu udržíme kamaráda/kamarádku </a:t>
            </a:r>
            <a:br>
              <a:rPr lang="cs-CZ" sz="2400" b="1" dirty="0" smtClean="0"/>
            </a:br>
            <a:r>
              <a:rPr lang="cs-CZ" sz="2400" b="1" dirty="0" smtClean="0"/>
              <a:t>v náručí </a:t>
            </a:r>
            <a:r>
              <a:rPr lang="cs-CZ" sz="2400" b="1" dirty="0" smtClean="0">
                <a:sym typeface="Wingdings" pitchFamily="2" charset="2"/>
              </a:rPr>
              <a:t></a:t>
            </a:r>
            <a:endParaRPr lang="cs-CZ" sz="2400" b="1" dirty="0" smtClean="0"/>
          </a:p>
        </p:txBody>
      </p:sp>
      <p:sp>
        <p:nvSpPr>
          <p:cNvPr id="17" name="Zaoblený obdélníkový popisek 16"/>
          <p:cNvSpPr/>
          <p:nvPr/>
        </p:nvSpPr>
        <p:spPr>
          <a:xfrm>
            <a:off x="467544" y="4653136"/>
            <a:ext cx="3456384" cy="1440160"/>
          </a:xfrm>
          <a:prstGeom prst="wedgeRoundRectCallout">
            <a:avLst>
              <a:gd name="adj1" fmla="val 54453"/>
              <a:gd name="adj2" fmla="val -238722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Potopit do vody nafukovací balón jde velmi těžko…</a:t>
            </a:r>
          </a:p>
        </p:txBody>
      </p:sp>
      <p:sp>
        <p:nvSpPr>
          <p:cNvPr id="18" name="Zaoblený obdélníkový popisek 17"/>
          <p:cNvSpPr/>
          <p:nvPr/>
        </p:nvSpPr>
        <p:spPr>
          <a:xfrm>
            <a:off x="5148064" y="4725144"/>
            <a:ext cx="3744416" cy="1872208"/>
          </a:xfrm>
          <a:prstGeom prst="wedgeRoundRectCallout">
            <a:avLst>
              <a:gd name="adj1" fmla="val 763"/>
              <a:gd name="adj2" fmla="val -201111"/>
              <a:gd name="adj3" fmla="val 16667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Kámen ponořený ve vodě v pohodě uneseme, </a:t>
            </a:r>
            <a:br>
              <a:rPr lang="cs-CZ" sz="2400" b="1" dirty="0" smtClean="0">
                <a:solidFill>
                  <a:schemeClr val="tx1"/>
                </a:solidFill>
              </a:rPr>
            </a:br>
            <a:r>
              <a:rPr lang="cs-CZ" sz="2400" b="1" dirty="0" smtClean="0">
                <a:solidFill>
                  <a:schemeClr val="tx1"/>
                </a:solidFill>
              </a:rPr>
              <a:t>ale když ho vyzvedneme </a:t>
            </a:r>
            <a:br>
              <a:rPr lang="cs-CZ" sz="2400" b="1" dirty="0" smtClean="0">
                <a:solidFill>
                  <a:schemeClr val="tx1"/>
                </a:solidFill>
              </a:rPr>
            </a:br>
            <a:r>
              <a:rPr lang="cs-CZ" sz="2400" b="1" dirty="0" smtClean="0">
                <a:solidFill>
                  <a:schemeClr val="tx1"/>
                </a:solidFill>
              </a:rPr>
              <a:t>z vody jakoby ztěžkl…</a:t>
            </a:r>
          </a:p>
        </p:txBody>
      </p:sp>
      <p:pic>
        <p:nvPicPr>
          <p:cNvPr id="2059" name="Picture 11" descr="C:\Users\Tom\AppData\Local\Microsoft\Windows\Temporary Internet Files\Content.IE5\P01V02RO\MC90041255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5373216"/>
            <a:ext cx="1336316" cy="1325668"/>
          </a:xfrm>
          <a:prstGeom prst="rect">
            <a:avLst/>
          </a:prstGeom>
          <a:noFill/>
        </p:spPr>
      </p:pic>
      <p:pic>
        <p:nvPicPr>
          <p:cNvPr id="2062" name="Picture 14" descr="C:\Users\Tom\AppData\Local\Microsoft\Windows\Temporary Internet Files\Content.IE5\G58MUMV7\MC90022991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780928"/>
            <a:ext cx="1261191" cy="1417684"/>
          </a:xfrm>
          <a:prstGeom prst="rect">
            <a:avLst/>
          </a:prstGeom>
          <a:noFill/>
        </p:spPr>
      </p:pic>
      <p:pic>
        <p:nvPicPr>
          <p:cNvPr id="2064" name="Picture 16" descr="C:\Users\Tom\AppData\Local\Microsoft\Windows\Temporary Internet Files\Content.IE5\JZDK5EPB\MC900281333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6336" y="2924944"/>
            <a:ext cx="1340985" cy="1783641"/>
          </a:xfrm>
          <a:prstGeom prst="rect">
            <a:avLst/>
          </a:prstGeom>
          <a:noFill/>
        </p:spPr>
      </p:pic>
      <p:pic>
        <p:nvPicPr>
          <p:cNvPr id="2067" name="Picture 19" descr="C:\Users\Tom\AppData\Local\Microsoft\Windows\Temporary Internet Files\Content.IE5\G58MUMV7\MC900295732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4048" y="1844824"/>
            <a:ext cx="2195465" cy="11920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 animBg="1"/>
      <p:bldP spid="17" grpId="0" animBg="1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5" name="Picture 3" descr="C:\Users\Tom\AppData\Local\Microsoft\Windows\Temporary Internet Files\Content.IE5\JZDK5EPB\MC900441752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84584" y="1340768"/>
            <a:ext cx="5328592" cy="5328592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96944" cy="576064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cs-CZ" b="1" dirty="0" smtClean="0"/>
              <a:t>Archimédův zákon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323528" y="1124744"/>
            <a:ext cx="8496944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b="1" dirty="0" smtClean="0"/>
              <a:t>Kde se </a:t>
            </a:r>
            <a:r>
              <a:rPr lang="cs-CZ" sz="2400" b="1" dirty="0" smtClean="0">
                <a:solidFill>
                  <a:srgbClr val="C00000"/>
                </a:solidFill>
              </a:rPr>
              <a:t>nadlehčovací síla </a:t>
            </a:r>
            <a:r>
              <a:rPr lang="cs-CZ" sz="2400" b="1" dirty="0" smtClean="0"/>
              <a:t>v kapalině bere? Představme si krychli ponořenou ve vodě. Na každou její stěnu působí tlaková síla.</a:t>
            </a:r>
            <a:endParaRPr lang="cs-CZ" sz="2400" b="1" dirty="0"/>
          </a:p>
        </p:txBody>
      </p:sp>
      <p:sp>
        <p:nvSpPr>
          <p:cNvPr id="19" name="Volný tvar 18"/>
          <p:cNvSpPr/>
          <p:nvPr/>
        </p:nvSpPr>
        <p:spPr>
          <a:xfrm>
            <a:off x="1403648" y="3717032"/>
            <a:ext cx="1296144" cy="1296144"/>
          </a:xfrm>
          <a:custGeom>
            <a:avLst/>
            <a:gdLst>
              <a:gd name="connsiteX0" fmla="*/ 0 w 1296144"/>
              <a:gd name="connsiteY0" fmla="*/ 324036 h 1296144"/>
              <a:gd name="connsiteX1" fmla="*/ 972108 w 1296144"/>
              <a:gd name="connsiteY1" fmla="*/ 324036 h 1296144"/>
              <a:gd name="connsiteX2" fmla="*/ 972108 w 1296144"/>
              <a:gd name="connsiteY2" fmla="*/ 1296144 h 1296144"/>
              <a:gd name="connsiteX3" fmla="*/ 0 w 1296144"/>
              <a:gd name="connsiteY3" fmla="*/ 1296144 h 1296144"/>
              <a:gd name="connsiteX4" fmla="*/ 0 w 1296144"/>
              <a:gd name="connsiteY4" fmla="*/ 324036 h 1296144"/>
              <a:gd name="connsiteX0" fmla="*/ 972108 w 1296144"/>
              <a:gd name="connsiteY0" fmla="*/ 324036 h 1296144"/>
              <a:gd name="connsiteX1" fmla="*/ 1296144 w 1296144"/>
              <a:gd name="connsiteY1" fmla="*/ 0 h 1296144"/>
              <a:gd name="connsiteX2" fmla="*/ 1296144 w 1296144"/>
              <a:gd name="connsiteY2" fmla="*/ 972108 h 1296144"/>
              <a:gd name="connsiteX3" fmla="*/ 972108 w 1296144"/>
              <a:gd name="connsiteY3" fmla="*/ 1296144 h 1296144"/>
              <a:gd name="connsiteX4" fmla="*/ 972108 w 1296144"/>
              <a:gd name="connsiteY4" fmla="*/ 324036 h 1296144"/>
              <a:gd name="connsiteX0" fmla="*/ 0 w 1296144"/>
              <a:gd name="connsiteY0" fmla="*/ 324036 h 1296144"/>
              <a:gd name="connsiteX1" fmla="*/ 324036 w 1296144"/>
              <a:gd name="connsiteY1" fmla="*/ 0 h 1296144"/>
              <a:gd name="connsiteX2" fmla="*/ 1296144 w 1296144"/>
              <a:gd name="connsiteY2" fmla="*/ 0 h 1296144"/>
              <a:gd name="connsiteX3" fmla="*/ 972108 w 1296144"/>
              <a:gd name="connsiteY3" fmla="*/ 324036 h 1296144"/>
              <a:gd name="connsiteX4" fmla="*/ 0 w 1296144"/>
              <a:gd name="connsiteY4" fmla="*/ 324036 h 1296144"/>
              <a:gd name="connsiteX0" fmla="*/ 0 w 1296144"/>
              <a:gd name="connsiteY0" fmla="*/ 324036 h 1296144"/>
              <a:gd name="connsiteX1" fmla="*/ 324036 w 1296144"/>
              <a:gd name="connsiteY1" fmla="*/ 0 h 1296144"/>
              <a:gd name="connsiteX2" fmla="*/ 1296144 w 1296144"/>
              <a:gd name="connsiteY2" fmla="*/ 0 h 1296144"/>
              <a:gd name="connsiteX3" fmla="*/ 1296144 w 1296144"/>
              <a:gd name="connsiteY3" fmla="*/ 972108 h 1296144"/>
              <a:gd name="connsiteX4" fmla="*/ 972108 w 1296144"/>
              <a:gd name="connsiteY4" fmla="*/ 1296144 h 1296144"/>
              <a:gd name="connsiteX5" fmla="*/ 0 w 1296144"/>
              <a:gd name="connsiteY5" fmla="*/ 1296144 h 1296144"/>
              <a:gd name="connsiteX6" fmla="*/ 0 w 1296144"/>
              <a:gd name="connsiteY6" fmla="*/ 324036 h 1296144"/>
              <a:gd name="connsiteX7" fmla="*/ 0 w 1296144"/>
              <a:gd name="connsiteY7" fmla="*/ 324036 h 1296144"/>
              <a:gd name="connsiteX8" fmla="*/ 972108 w 1296144"/>
              <a:gd name="connsiteY8" fmla="*/ 324036 h 1296144"/>
              <a:gd name="connsiteX9" fmla="*/ 1296144 w 1296144"/>
              <a:gd name="connsiteY9" fmla="*/ 0 h 1296144"/>
              <a:gd name="connsiteX10" fmla="*/ 972108 w 1296144"/>
              <a:gd name="connsiteY10" fmla="*/ 324036 h 1296144"/>
              <a:gd name="connsiteX11" fmla="*/ 972108 w 1296144"/>
              <a:gd name="connsiteY11" fmla="*/ 1296144 h 1296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96144" h="1296144" stroke="0" extrusionOk="0">
                <a:moveTo>
                  <a:pt x="0" y="324036"/>
                </a:moveTo>
                <a:lnTo>
                  <a:pt x="972108" y="324036"/>
                </a:lnTo>
                <a:lnTo>
                  <a:pt x="972108" y="1296144"/>
                </a:lnTo>
                <a:lnTo>
                  <a:pt x="0" y="1296144"/>
                </a:lnTo>
                <a:lnTo>
                  <a:pt x="0" y="324036"/>
                </a:lnTo>
                <a:close/>
              </a:path>
              <a:path w="1296144" h="1296144" fill="darkenLess" stroke="0" extrusionOk="0">
                <a:moveTo>
                  <a:pt x="972108" y="324036"/>
                </a:moveTo>
                <a:lnTo>
                  <a:pt x="1296144" y="0"/>
                </a:lnTo>
                <a:lnTo>
                  <a:pt x="1296144" y="972108"/>
                </a:lnTo>
                <a:lnTo>
                  <a:pt x="972108" y="1296144"/>
                </a:lnTo>
                <a:lnTo>
                  <a:pt x="972108" y="324036"/>
                </a:lnTo>
                <a:close/>
              </a:path>
              <a:path w="1296144" h="1296144" fill="lightenLess" stroke="0" extrusionOk="0">
                <a:moveTo>
                  <a:pt x="0" y="324036"/>
                </a:moveTo>
                <a:lnTo>
                  <a:pt x="324036" y="0"/>
                </a:lnTo>
                <a:lnTo>
                  <a:pt x="1296144" y="0"/>
                </a:lnTo>
                <a:lnTo>
                  <a:pt x="972108" y="324036"/>
                </a:lnTo>
                <a:lnTo>
                  <a:pt x="0" y="324036"/>
                </a:lnTo>
                <a:close/>
              </a:path>
              <a:path w="1296144" h="1296144" fill="none" extrusionOk="0">
                <a:moveTo>
                  <a:pt x="0" y="324036"/>
                </a:moveTo>
                <a:lnTo>
                  <a:pt x="324036" y="0"/>
                </a:lnTo>
                <a:lnTo>
                  <a:pt x="1296144" y="0"/>
                </a:lnTo>
                <a:lnTo>
                  <a:pt x="1296144" y="972108"/>
                </a:lnTo>
                <a:lnTo>
                  <a:pt x="972108" y="1296144"/>
                </a:lnTo>
                <a:lnTo>
                  <a:pt x="0" y="1296144"/>
                </a:lnTo>
                <a:lnTo>
                  <a:pt x="0" y="324036"/>
                </a:lnTo>
                <a:close/>
                <a:moveTo>
                  <a:pt x="0" y="324036"/>
                </a:moveTo>
                <a:lnTo>
                  <a:pt x="972108" y="324036"/>
                </a:lnTo>
                <a:lnTo>
                  <a:pt x="1296144" y="0"/>
                </a:lnTo>
                <a:moveTo>
                  <a:pt x="972108" y="324036"/>
                </a:moveTo>
                <a:lnTo>
                  <a:pt x="972108" y="1296144"/>
                </a:lnTo>
              </a:path>
            </a:pathLst>
          </a:custGeom>
          <a:ln w="3810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2000"/>
          </a:p>
        </p:txBody>
      </p:sp>
      <p:sp>
        <p:nvSpPr>
          <p:cNvPr id="20" name="Zaoblený obdélníkový popisek 19"/>
          <p:cNvSpPr/>
          <p:nvPr/>
        </p:nvSpPr>
        <p:spPr>
          <a:xfrm>
            <a:off x="5508104" y="3789040"/>
            <a:ext cx="3456384" cy="1440160"/>
          </a:xfrm>
          <a:prstGeom prst="wedgeRoundRectCallout">
            <a:avLst>
              <a:gd name="adj1" fmla="val -135643"/>
              <a:gd name="adj2" fmla="val -19443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Tlakové síly kapaliny působící z levého i pravého boku na krychli jsou stejně velké, jejich výslednice je nulová.</a:t>
            </a:r>
          </a:p>
        </p:txBody>
      </p:sp>
      <p:sp>
        <p:nvSpPr>
          <p:cNvPr id="22" name="Šipka doprava 21"/>
          <p:cNvSpPr/>
          <p:nvPr/>
        </p:nvSpPr>
        <p:spPr>
          <a:xfrm>
            <a:off x="611560" y="4293096"/>
            <a:ext cx="720080" cy="288032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Šipka doprava 22"/>
          <p:cNvSpPr/>
          <p:nvPr/>
        </p:nvSpPr>
        <p:spPr>
          <a:xfrm rot="10800000">
            <a:off x="2555776" y="4293096"/>
            <a:ext cx="720080" cy="288032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/>
          </a:p>
        </p:txBody>
      </p:sp>
      <p:sp>
        <p:nvSpPr>
          <p:cNvPr id="25" name="Šipka doprava 24"/>
          <p:cNvSpPr/>
          <p:nvPr/>
        </p:nvSpPr>
        <p:spPr>
          <a:xfrm rot="7857093">
            <a:off x="2311649" y="3136789"/>
            <a:ext cx="794436" cy="288032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/>
          </a:p>
        </p:txBody>
      </p:sp>
      <p:sp>
        <p:nvSpPr>
          <p:cNvPr id="24" name="Šipka doprava 23"/>
          <p:cNvSpPr/>
          <p:nvPr/>
        </p:nvSpPr>
        <p:spPr>
          <a:xfrm rot="18681251">
            <a:off x="1184192" y="4769307"/>
            <a:ext cx="823431" cy="288032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Zaoblený obdélníkový popisek 20"/>
          <p:cNvSpPr/>
          <p:nvPr/>
        </p:nvSpPr>
        <p:spPr>
          <a:xfrm>
            <a:off x="4211960" y="5517232"/>
            <a:ext cx="4752528" cy="1080120"/>
          </a:xfrm>
          <a:prstGeom prst="wedgeRoundRectCallout">
            <a:avLst>
              <a:gd name="adj1" fmla="val -97237"/>
              <a:gd name="adj2" fmla="val -138138"/>
              <a:gd name="adj3" fmla="val 16667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Také síly působící zepředu i zezadu na krychli mají stejnou velikost, mají nulovou výslednici.</a:t>
            </a:r>
          </a:p>
        </p:txBody>
      </p:sp>
      <p:sp>
        <p:nvSpPr>
          <p:cNvPr id="26" name="Šipka doprava 25"/>
          <p:cNvSpPr/>
          <p:nvPr/>
        </p:nvSpPr>
        <p:spPr>
          <a:xfrm rot="5400000">
            <a:off x="1727684" y="3392996"/>
            <a:ext cx="648072" cy="288032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27" name="Šipka doprava 26"/>
          <p:cNvSpPr/>
          <p:nvPr/>
        </p:nvSpPr>
        <p:spPr>
          <a:xfrm rot="16200000">
            <a:off x="1403648" y="5517232"/>
            <a:ext cx="1296144" cy="288032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/>
          </a:p>
        </p:txBody>
      </p:sp>
      <p:sp>
        <p:nvSpPr>
          <p:cNvPr id="29" name="Zaoblený obdélníkový popisek 28"/>
          <p:cNvSpPr/>
          <p:nvPr/>
        </p:nvSpPr>
        <p:spPr>
          <a:xfrm>
            <a:off x="4572000" y="1988840"/>
            <a:ext cx="4320480" cy="1584176"/>
          </a:xfrm>
          <a:prstGeom prst="wedgeRoundRectCallout">
            <a:avLst>
              <a:gd name="adj1" fmla="val -106472"/>
              <a:gd name="adj2" fmla="val 68345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Síla působící shora je ale menší než ta co působí zespodu, protože u horní stěny krychle je menší tlak než dole.</a:t>
            </a:r>
            <a:r>
              <a:rPr lang="cs-CZ" sz="2000" b="1" dirty="0" smtClean="0">
                <a:solidFill>
                  <a:schemeClr val="accent2"/>
                </a:solidFill>
              </a:rPr>
              <a:t> </a:t>
            </a:r>
          </a:p>
          <a:p>
            <a:pPr algn="ctr"/>
            <a:r>
              <a:rPr lang="cs-CZ" sz="2000" b="1" dirty="0" smtClean="0">
                <a:solidFill>
                  <a:srgbClr val="C00000"/>
                </a:solidFill>
              </a:rPr>
              <a:t>Výslednice sil směřuje vzhůru a to je právě ta nadlehčovací síla.</a:t>
            </a:r>
          </a:p>
        </p:txBody>
      </p:sp>
      <p:sp>
        <p:nvSpPr>
          <p:cNvPr id="30" name="Šipka doprava 29"/>
          <p:cNvSpPr/>
          <p:nvPr/>
        </p:nvSpPr>
        <p:spPr>
          <a:xfrm rot="16200000">
            <a:off x="1799692" y="4041068"/>
            <a:ext cx="432048" cy="504056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2" grpId="0" animBg="1"/>
      <p:bldP spid="23" grpId="0" animBg="1"/>
      <p:bldP spid="25" grpId="0" animBg="1"/>
      <p:bldP spid="24" grpId="0" animBg="1"/>
      <p:bldP spid="21" grpId="0" animBg="1"/>
      <p:bldP spid="26" grpId="0" animBg="1"/>
      <p:bldP spid="27" grpId="0" animBg="1"/>
      <p:bldP spid="29" grpId="0" build="allAtOnce" animBg="1"/>
      <p:bldP spid="3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96944" cy="576064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cs-CZ" b="1" dirty="0" smtClean="0"/>
              <a:t>Archimédův zákon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323528" y="1124744"/>
            <a:ext cx="8496944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b="1" dirty="0" smtClean="0"/>
              <a:t>Nadlehčovací síle říkáme </a:t>
            </a:r>
            <a:r>
              <a:rPr lang="cs-CZ" sz="2400" b="1" dirty="0" smtClean="0">
                <a:solidFill>
                  <a:srgbClr val="C00000"/>
                </a:solidFill>
              </a:rPr>
              <a:t>vztlaková síla. </a:t>
            </a:r>
            <a:r>
              <a:rPr lang="cs-CZ" sz="2400" b="1" dirty="0" smtClean="0">
                <a:solidFill>
                  <a:schemeClr val="tx1"/>
                </a:solidFill>
              </a:rPr>
              <a:t>Kdy bude velká a kdy malá – na čem to závisí? </a:t>
            </a:r>
            <a:endParaRPr lang="cs-CZ" sz="2400" b="1" dirty="0">
              <a:solidFill>
                <a:schemeClr val="tx1"/>
              </a:solidFill>
            </a:endParaRPr>
          </a:p>
        </p:txBody>
      </p:sp>
      <p:pic>
        <p:nvPicPr>
          <p:cNvPr id="12" name="Picture 11" descr="C:\Users\Tom\AppData\Local\Microsoft\Windows\Temporary Internet Files\Content.IE5\P01V02RO\MC90041255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643540"/>
            <a:ext cx="2232248" cy="2214460"/>
          </a:xfrm>
          <a:prstGeom prst="rect">
            <a:avLst/>
          </a:prstGeom>
          <a:noFill/>
        </p:spPr>
      </p:pic>
      <p:sp>
        <p:nvSpPr>
          <p:cNvPr id="8" name="Zaoblený obdélníkový popisek 7"/>
          <p:cNvSpPr/>
          <p:nvPr/>
        </p:nvSpPr>
        <p:spPr>
          <a:xfrm>
            <a:off x="251520" y="2636912"/>
            <a:ext cx="3096344" cy="2736304"/>
          </a:xfrm>
          <a:prstGeom prst="wedgeRoundRectCallout">
            <a:avLst>
              <a:gd name="adj1" fmla="val 54999"/>
              <a:gd name="adj2" fmla="val -70223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Který balón půjde hůře potopit? Ten velký, protože na něj bude působit větší vztlaková síla. </a:t>
            </a:r>
          </a:p>
          <a:p>
            <a:pPr algn="ctr"/>
            <a:r>
              <a:rPr lang="cs-CZ" sz="2400" b="1" dirty="0" smtClean="0">
                <a:solidFill>
                  <a:srgbClr val="C00000"/>
                </a:solidFill>
              </a:rPr>
              <a:t>Větší objem → větší vztlaková síla.</a:t>
            </a:r>
          </a:p>
        </p:txBody>
      </p:sp>
      <p:pic>
        <p:nvPicPr>
          <p:cNvPr id="16" name="Picture 11" descr="C:\Users\Tom\AppData\Local\Microsoft\Windows\Temporary Internet Files\Content.IE5\P01V02RO\MC90041255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5805264"/>
            <a:ext cx="421637" cy="418277"/>
          </a:xfrm>
          <a:prstGeom prst="rect">
            <a:avLst/>
          </a:prstGeom>
          <a:noFill/>
        </p:spPr>
      </p:pic>
      <p:sp>
        <p:nvSpPr>
          <p:cNvPr id="17" name="Zaoblený obdélníkový popisek 16"/>
          <p:cNvSpPr/>
          <p:nvPr/>
        </p:nvSpPr>
        <p:spPr>
          <a:xfrm>
            <a:off x="3635896" y="2492896"/>
            <a:ext cx="5328592" cy="1728192"/>
          </a:xfrm>
          <a:prstGeom prst="wedgeRoundRectCallout">
            <a:avLst>
              <a:gd name="adj1" fmla="val -42492"/>
              <a:gd name="adj2" fmla="val -69810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Která voda nás bude nadnášet více? Mořská, protože má větší hustotu.</a:t>
            </a:r>
          </a:p>
          <a:p>
            <a:pPr algn="ctr"/>
            <a:r>
              <a:rPr lang="cs-CZ" sz="2400" b="1" dirty="0" smtClean="0">
                <a:solidFill>
                  <a:srgbClr val="C00000"/>
                </a:solidFill>
              </a:rPr>
              <a:t>Větší hustota kapaliny → větší vztlaková síla.</a:t>
            </a:r>
            <a:endParaRPr lang="cs-CZ" sz="2400" b="1" dirty="0" smtClean="0">
              <a:solidFill>
                <a:schemeClr val="tx1"/>
              </a:solidFill>
            </a:endParaRPr>
          </a:p>
        </p:txBody>
      </p:sp>
      <p:pic>
        <p:nvPicPr>
          <p:cNvPr id="23554" name="Picture 2" descr="Soubor:Dead sea newspaper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4365104"/>
            <a:ext cx="2867811" cy="215085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8" name="Zaoblený obdélníkový popisek 17"/>
          <p:cNvSpPr/>
          <p:nvPr/>
        </p:nvSpPr>
        <p:spPr>
          <a:xfrm>
            <a:off x="4211960" y="5589240"/>
            <a:ext cx="2088232" cy="1080120"/>
          </a:xfrm>
          <a:prstGeom prst="wedgeRoundRectCallout">
            <a:avLst>
              <a:gd name="adj1" fmla="val 81182"/>
              <a:gd name="adj2" fmla="val 2216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Takto je člověk nadlehčován v Mrtvém moři, voda má díky rozpuštěné soli vysokou hustotu.</a:t>
            </a:r>
            <a:endParaRPr lang="cs-CZ" sz="1400" b="1" dirty="0" smtClean="0">
              <a:solidFill>
                <a:srgbClr val="C00000"/>
              </a:solidFill>
            </a:endParaRPr>
          </a:p>
        </p:txBody>
      </p:sp>
      <p:sp>
        <p:nvSpPr>
          <p:cNvPr id="19" name="Zaoblený obdélníkový popisek 18"/>
          <p:cNvSpPr/>
          <p:nvPr/>
        </p:nvSpPr>
        <p:spPr>
          <a:xfrm>
            <a:off x="3491880" y="4581128"/>
            <a:ext cx="1800200" cy="792088"/>
          </a:xfrm>
          <a:prstGeom prst="wedgeRoundRectCallout">
            <a:avLst>
              <a:gd name="adj1" fmla="val -32539"/>
              <a:gd name="adj2" fmla="val -362083"/>
              <a:gd name="adj3" fmla="val 16667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C00000"/>
                </a:solidFill>
              </a:rPr>
              <a:t>Gravitační zrychlení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7" grpId="0" animBg="1"/>
      <p:bldP spid="18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96944" cy="576064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cs-CZ" b="1" dirty="0" smtClean="0"/>
              <a:t>Archimédův zákon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323528" y="1124744"/>
            <a:ext cx="8496944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Vztlakovou sílu </a:t>
            </a:r>
            <a:r>
              <a:rPr lang="cs-CZ" sz="2400" b="1" dirty="0" err="1" smtClean="0">
                <a:solidFill>
                  <a:srgbClr val="C00000"/>
                </a:solidFill>
              </a:rPr>
              <a:t>F</a:t>
            </a:r>
            <a:r>
              <a:rPr lang="cs-CZ" sz="2400" b="1" baseline="-25000" dirty="0" err="1" smtClean="0">
                <a:solidFill>
                  <a:srgbClr val="C00000"/>
                </a:solidFill>
              </a:rPr>
              <a:t>vz</a:t>
            </a:r>
            <a:r>
              <a:rPr lang="cs-CZ" sz="2400" b="1" dirty="0" smtClean="0">
                <a:solidFill>
                  <a:srgbClr val="C00000"/>
                </a:solidFill>
              </a:rPr>
              <a:t> </a:t>
            </a:r>
            <a:r>
              <a:rPr lang="cs-CZ" sz="2400" b="1" dirty="0" smtClean="0"/>
              <a:t>můžeme vypočítat ze vzorce:</a:t>
            </a:r>
            <a:endParaRPr lang="cs-CZ" sz="2400" b="1" dirty="0">
              <a:solidFill>
                <a:schemeClr val="tx1"/>
              </a:solidFill>
            </a:endParaRPr>
          </a:p>
        </p:txBody>
      </p:sp>
      <p:graphicFrame>
        <p:nvGraphicFramePr>
          <p:cNvPr id="11" name="Objekt 10"/>
          <p:cNvGraphicFramePr>
            <a:graphicFrameLocks noChangeAspect="1"/>
          </p:cNvGraphicFramePr>
          <p:nvPr/>
        </p:nvGraphicFramePr>
        <p:xfrm>
          <a:off x="1662113" y="3276600"/>
          <a:ext cx="5173662" cy="149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42" name="Rovnice" r:id="rId3" imgW="787400" imgH="228600" progId="Equation.3">
                  <p:embed/>
                </p:oleObj>
              </mc:Choice>
              <mc:Fallback>
                <p:oleObj name="Rovnice" r:id="rId3" imgW="787400" imgH="228600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2113" y="3276600"/>
                        <a:ext cx="5173662" cy="149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Zaoblený obdélníkový popisek 12"/>
          <p:cNvSpPr/>
          <p:nvPr/>
        </p:nvSpPr>
        <p:spPr>
          <a:xfrm>
            <a:off x="323528" y="1844824"/>
            <a:ext cx="2520280" cy="1008112"/>
          </a:xfrm>
          <a:prstGeom prst="wedgeRoundRectCallout">
            <a:avLst>
              <a:gd name="adj1" fmla="val 30489"/>
              <a:gd name="adj2" fmla="val 104132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C00000"/>
                </a:solidFill>
              </a:rPr>
              <a:t>Vztlaková síla</a:t>
            </a:r>
          </a:p>
          <a:p>
            <a:pPr algn="ctr"/>
            <a:r>
              <a:rPr lang="cs-CZ" b="1" dirty="0" smtClean="0">
                <a:solidFill>
                  <a:schemeClr val="tx1"/>
                </a:solidFill>
              </a:rPr>
              <a:t>Newton (N)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4" name="Zaoblený obdélníkový popisek 13"/>
          <p:cNvSpPr/>
          <p:nvPr/>
        </p:nvSpPr>
        <p:spPr>
          <a:xfrm>
            <a:off x="539552" y="5013176"/>
            <a:ext cx="2736304" cy="1008112"/>
          </a:xfrm>
          <a:prstGeom prst="wedgeRoundRectCallout">
            <a:avLst>
              <a:gd name="adj1" fmla="val 81132"/>
              <a:gd name="adj2" fmla="val -101589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2"/>
                </a:solidFill>
              </a:rPr>
              <a:t>Objem ponořené části tělesa</a:t>
            </a:r>
          </a:p>
          <a:p>
            <a:pPr algn="ctr"/>
            <a:r>
              <a:rPr lang="cs-CZ" b="1" dirty="0" smtClean="0">
                <a:solidFill>
                  <a:schemeClr val="tx1"/>
                </a:solidFill>
              </a:rPr>
              <a:t>Metr krychlový (m</a:t>
            </a:r>
            <a:r>
              <a:rPr lang="cs-CZ" b="1" baseline="30000" dirty="0" smtClean="0">
                <a:solidFill>
                  <a:schemeClr val="tx1"/>
                </a:solidFill>
              </a:rPr>
              <a:t>3</a:t>
            </a:r>
            <a:r>
              <a:rPr lang="cs-CZ" b="1" dirty="0" smtClean="0">
                <a:solidFill>
                  <a:schemeClr val="tx1"/>
                </a:solidFill>
              </a:rPr>
              <a:t>)</a:t>
            </a:r>
            <a:endParaRPr lang="cs-CZ" b="1" dirty="0">
              <a:solidFill>
                <a:schemeClr val="tx1"/>
              </a:solidFill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5004048" y="1844824"/>
            <a:ext cx="3456384" cy="1296144"/>
            <a:chOff x="5004048" y="1844824"/>
            <a:chExt cx="3456384" cy="1296144"/>
          </a:xfrm>
        </p:grpSpPr>
        <p:sp>
          <p:nvSpPr>
            <p:cNvPr id="15" name="Zaoblený obdélníkový popisek 14"/>
            <p:cNvSpPr/>
            <p:nvPr/>
          </p:nvSpPr>
          <p:spPr>
            <a:xfrm>
              <a:off x="5004048" y="1844824"/>
              <a:ext cx="3456384" cy="1296144"/>
            </a:xfrm>
            <a:prstGeom prst="wedgeRoundRectCallout">
              <a:avLst>
                <a:gd name="adj1" fmla="val -35648"/>
                <a:gd name="adj2" fmla="val 89391"/>
                <a:gd name="adj3" fmla="val 16667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cs-CZ" b="1" dirty="0" smtClean="0">
                  <a:solidFill>
                    <a:schemeClr val="tx2"/>
                  </a:solidFill>
                </a:rPr>
                <a:t>Hustota kapaliny</a:t>
              </a:r>
            </a:p>
            <a:p>
              <a:pPr algn="ctr"/>
              <a:r>
                <a:rPr lang="cs-CZ" b="1" dirty="0" smtClean="0">
                  <a:solidFill>
                    <a:schemeClr val="tx1"/>
                  </a:solidFill>
                </a:rPr>
                <a:t>Kilogram na metr krychlový (      ) </a:t>
              </a:r>
              <a:endParaRPr lang="cs-CZ" b="1" dirty="0">
                <a:solidFill>
                  <a:schemeClr val="tx1"/>
                </a:solidFill>
              </a:endParaRPr>
            </a:p>
          </p:txBody>
        </p:sp>
        <p:graphicFrame>
          <p:nvGraphicFramePr>
            <p:cNvPr id="43011" name="Object 3"/>
            <p:cNvGraphicFramePr>
              <a:graphicFrameLocks noChangeAspect="1"/>
            </p:cNvGraphicFramePr>
            <p:nvPr/>
          </p:nvGraphicFramePr>
          <p:xfrm>
            <a:off x="7884368" y="2348880"/>
            <a:ext cx="393700" cy="647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043" name="Rovnice" r:id="rId5" imgW="241195" imgH="393529" progId="Equation.3">
                    <p:embed/>
                  </p:oleObj>
                </mc:Choice>
                <mc:Fallback>
                  <p:oleObj name="Rovnice" r:id="rId5" imgW="241195" imgH="393529" progId="Equation.3">
                    <p:embed/>
                    <p:pic>
                      <p:nvPicPr>
                        <p:cNvPr id="0" name="Picture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884368" y="2348880"/>
                          <a:ext cx="393700" cy="6477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8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6" name="Skupina 15"/>
          <p:cNvGrpSpPr/>
          <p:nvPr/>
        </p:nvGrpSpPr>
        <p:grpSpPr>
          <a:xfrm>
            <a:off x="5508104" y="5013176"/>
            <a:ext cx="3240360" cy="1411213"/>
            <a:chOff x="5508104" y="5013176"/>
            <a:chExt cx="3456384" cy="1411213"/>
          </a:xfrm>
        </p:grpSpPr>
        <p:sp>
          <p:nvSpPr>
            <p:cNvPr id="20" name="Zaoblený obdélníkový popisek 19"/>
            <p:cNvSpPr/>
            <p:nvPr/>
          </p:nvSpPr>
          <p:spPr>
            <a:xfrm>
              <a:off x="5508104" y="5013176"/>
              <a:ext cx="3456384" cy="1368152"/>
            </a:xfrm>
            <a:prstGeom prst="wedgeRoundRectCallout">
              <a:avLst>
                <a:gd name="adj1" fmla="val -32627"/>
                <a:gd name="adj2" fmla="val -83817"/>
                <a:gd name="adj3" fmla="val 16667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cs-CZ" b="1" dirty="0" smtClean="0">
                  <a:solidFill>
                    <a:schemeClr val="tx2"/>
                  </a:solidFill>
                </a:rPr>
                <a:t>Gravitační zrychlení</a:t>
              </a:r>
            </a:p>
            <a:p>
              <a:pPr algn="ctr"/>
              <a:r>
                <a:rPr lang="cs-CZ" b="1" dirty="0" smtClean="0">
                  <a:solidFill>
                    <a:schemeClr val="tx1"/>
                  </a:solidFill>
                </a:rPr>
                <a:t>Newton na kilogram (      )</a:t>
              </a:r>
            </a:p>
            <a:p>
              <a:pPr algn="ctr"/>
              <a:endParaRPr lang="cs-CZ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cs-CZ" b="1" dirty="0" smtClean="0">
                  <a:solidFill>
                    <a:schemeClr val="tx1"/>
                  </a:solidFill>
                </a:rPr>
                <a:t>g = 10 </a:t>
              </a:r>
              <a:endParaRPr lang="cs-CZ" b="1" dirty="0">
                <a:solidFill>
                  <a:schemeClr val="tx1"/>
                </a:solidFill>
              </a:endParaRPr>
            </a:p>
          </p:txBody>
        </p:sp>
        <p:graphicFrame>
          <p:nvGraphicFramePr>
            <p:cNvPr id="21" name="Object 4"/>
            <p:cNvGraphicFramePr>
              <a:graphicFrameLocks noChangeAspect="1"/>
            </p:cNvGraphicFramePr>
            <p:nvPr/>
          </p:nvGraphicFramePr>
          <p:xfrm>
            <a:off x="8119594" y="5301208"/>
            <a:ext cx="337005" cy="6185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044" name="Rovnice" r:id="rId7" imgW="228600" imgH="419100" progId="Equation.3">
                    <p:embed/>
                  </p:oleObj>
                </mc:Choice>
                <mc:Fallback>
                  <p:oleObj name="Rovnice" r:id="rId7" imgW="228600" imgH="419100" progId="Equation.3">
                    <p:embed/>
                    <p:pic>
                      <p:nvPicPr>
                        <p:cNvPr id="0" name="Picture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119594" y="5301208"/>
                          <a:ext cx="337005" cy="61855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8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" name="Object 7"/>
            <p:cNvGraphicFramePr>
              <a:graphicFrameLocks noChangeAspect="1"/>
            </p:cNvGraphicFramePr>
            <p:nvPr/>
          </p:nvGraphicFramePr>
          <p:xfrm>
            <a:off x="7524328" y="5805264"/>
            <a:ext cx="338137" cy="619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045" name="Rovnice" r:id="rId9" imgW="228600" imgH="419100" progId="Equation.3">
                    <p:embed/>
                  </p:oleObj>
                </mc:Choice>
                <mc:Fallback>
                  <p:oleObj name="Rovnice" r:id="rId9" imgW="228600" imgH="419100" progId="Equation.3">
                    <p:embed/>
                    <p:pic>
                      <p:nvPicPr>
                        <p:cNvPr id="0" name="Picture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524328" y="5805264"/>
                          <a:ext cx="338137" cy="6191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8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96944" cy="576064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cs-CZ" b="1" dirty="0" smtClean="0"/>
              <a:t>Archimédův zákon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323528" y="1124744"/>
            <a:ext cx="8496944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chemeClr val="tx1"/>
                </a:solidFill>
              </a:rPr>
              <a:t>Pokud vzorec upravíme, dojdeme k zajímavému závěru:</a:t>
            </a:r>
            <a:endParaRPr lang="cs-CZ" sz="2400" b="1" dirty="0">
              <a:solidFill>
                <a:schemeClr val="tx1"/>
              </a:solidFill>
            </a:endParaRPr>
          </a:p>
        </p:txBody>
      </p:sp>
      <p:graphicFrame>
        <p:nvGraphicFramePr>
          <p:cNvPr id="11" name="Objekt 10"/>
          <p:cNvGraphicFramePr>
            <a:graphicFrameLocks noChangeAspect="1"/>
          </p:cNvGraphicFramePr>
          <p:nvPr/>
        </p:nvGraphicFramePr>
        <p:xfrm>
          <a:off x="2176463" y="2197100"/>
          <a:ext cx="4995862" cy="364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2" name="Rovnice" r:id="rId3" imgW="787400" imgH="685800" progId="Equation.3">
                  <p:embed/>
                </p:oleObj>
              </mc:Choice>
              <mc:Fallback>
                <p:oleObj name="Rovnice" r:id="rId3" imgW="787400" imgH="6858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6463" y="2197100"/>
                        <a:ext cx="4995862" cy="3644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Zaoblený obdélníkový popisek 11"/>
          <p:cNvSpPr/>
          <p:nvPr/>
        </p:nvSpPr>
        <p:spPr>
          <a:xfrm>
            <a:off x="4427984" y="2348880"/>
            <a:ext cx="1728192" cy="1008112"/>
          </a:xfrm>
          <a:prstGeom prst="wedgeRoundRectCallout">
            <a:avLst>
              <a:gd name="adj1" fmla="val -22530"/>
              <a:gd name="adj2" fmla="val 84731"/>
              <a:gd name="adj3" fmla="val 16667"/>
            </a:avLst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Zaoblený obdélníkový popisek 15"/>
          <p:cNvSpPr/>
          <p:nvPr/>
        </p:nvSpPr>
        <p:spPr>
          <a:xfrm>
            <a:off x="4427984" y="3789040"/>
            <a:ext cx="1872208" cy="720080"/>
          </a:xfrm>
          <a:prstGeom prst="wedgeRoundRectCallout">
            <a:avLst>
              <a:gd name="adj1" fmla="val -28058"/>
              <a:gd name="adj2" fmla="val 94691"/>
              <a:gd name="adj3" fmla="val 16667"/>
            </a:avLst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Zaoblený obdélníkový popisek 16"/>
          <p:cNvSpPr/>
          <p:nvPr/>
        </p:nvSpPr>
        <p:spPr>
          <a:xfrm>
            <a:off x="323528" y="2348880"/>
            <a:ext cx="1944216" cy="2736304"/>
          </a:xfrm>
          <a:prstGeom prst="wedgeRoundRectCallout">
            <a:avLst>
              <a:gd name="adj1" fmla="val 51817"/>
              <a:gd name="adj2" fmla="val 55583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Vztlaková síla působící na těleso ponořené </a:t>
            </a:r>
            <a:br>
              <a:rPr lang="cs-CZ" sz="2400" b="1" dirty="0" smtClean="0">
                <a:solidFill>
                  <a:schemeClr val="tx1"/>
                </a:solidFill>
              </a:rPr>
            </a:br>
            <a:r>
              <a:rPr lang="cs-CZ" sz="2400" b="1" dirty="0" smtClean="0">
                <a:solidFill>
                  <a:schemeClr val="tx1"/>
                </a:solidFill>
              </a:rPr>
              <a:t>v kapalině.</a:t>
            </a:r>
            <a:endParaRPr lang="cs-CZ" sz="2400" b="1" dirty="0" smtClean="0">
              <a:solidFill>
                <a:srgbClr val="C00000"/>
              </a:solidFill>
            </a:endParaRPr>
          </a:p>
        </p:txBody>
      </p:sp>
      <p:sp>
        <p:nvSpPr>
          <p:cNvPr id="18" name="Zaoblený obdélníkový popisek 17"/>
          <p:cNvSpPr/>
          <p:nvPr/>
        </p:nvSpPr>
        <p:spPr>
          <a:xfrm>
            <a:off x="6876256" y="2060848"/>
            <a:ext cx="1944216" cy="4176464"/>
          </a:xfrm>
          <a:prstGeom prst="wedgeRoundRectCallout">
            <a:avLst>
              <a:gd name="adj1" fmla="val -117636"/>
              <a:gd name="adj2" fmla="val 27114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Tíhová síla působící na těleso </a:t>
            </a:r>
            <a:br>
              <a:rPr lang="cs-CZ" sz="2400" b="1" dirty="0" smtClean="0">
                <a:solidFill>
                  <a:schemeClr val="tx1"/>
                </a:solidFill>
              </a:rPr>
            </a:br>
            <a:r>
              <a:rPr lang="cs-CZ" sz="2400" b="1" dirty="0" smtClean="0">
                <a:solidFill>
                  <a:schemeClr val="tx1"/>
                </a:solidFill>
              </a:rPr>
              <a:t>z kapaliny </a:t>
            </a:r>
            <a:br>
              <a:rPr lang="cs-CZ" sz="2400" b="1" dirty="0" smtClean="0">
                <a:solidFill>
                  <a:schemeClr val="tx1"/>
                </a:solidFill>
              </a:rPr>
            </a:br>
            <a:r>
              <a:rPr lang="cs-CZ" sz="2400" b="1" dirty="0" smtClean="0">
                <a:solidFill>
                  <a:schemeClr val="tx1"/>
                </a:solidFill>
              </a:rPr>
              <a:t>o stejném objemu jaký má těleso ponořené </a:t>
            </a:r>
            <a:br>
              <a:rPr lang="cs-CZ" sz="2400" b="1" dirty="0" smtClean="0">
                <a:solidFill>
                  <a:schemeClr val="tx1"/>
                </a:solidFill>
              </a:rPr>
            </a:br>
            <a:r>
              <a:rPr lang="cs-CZ" sz="2400" b="1" dirty="0" smtClean="0">
                <a:solidFill>
                  <a:schemeClr val="tx1"/>
                </a:solidFill>
              </a:rPr>
              <a:t>v kapalině.</a:t>
            </a:r>
            <a:endParaRPr lang="cs-CZ" sz="2400" b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6" grpId="0" animBg="1"/>
      <p:bldP spid="17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5" name="Picture 3" descr="C:\Users\Tom\AppData\Local\Microsoft\Windows\Temporary Internet Files\Content.IE5\JZDK5EPB\MC900441752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12576" y="1700808"/>
            <a:ext cx="5328592" cy="5328592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96944" cy="576064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cs-CZ" b="1" dirty="0" smtClean="0"/>
              <a:t>Archimédův zákon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323528" y="1124744"/>
            <a:ext cx="8496944" cy="10801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300" b="1" dirty="0" smtClean="0">
                <a:solidFill>
                  <a:schemeClr val="tx1"/>
                </a:solidFill>
              </a:rPr>
              <a:t>Archimédův zákon:</a:t>
            </a:r>
          </a:p>
          <a:p>
            <a:r>
              <a:rPr lang="cs-CZ" sz="2300" b="1" dirty="0" smtClean="0">
                <a:solidFill>
                  <a:srgbClr val="C00000"/>
                </a:solidFill>
              </a:rPr>
              <a:t>Vztlaková síla </a:t>
            </a:r>
            <a:r>
              <a:rPr lang="cs-CZ" sz="2300" b="1" dirty="0" err="1" smtClean="0">
                <a:solidFill>
                  <a:srgbClr val="C00000"/>
                </a:solidFill>
              </a:rPr>
              <a:t>F</a:t>
            </a:r>
            <a:r>
              <a:rPr lang="cs-CZ" sz="2300" b="1" baseline="-25000" dirty="0" err="1" smtClean="0">
                <a:solidFill>
                  <a:srgbClr val="C00000"/>
                </a:solidFill>
              </a:rPr>
              <a:t>vz</a:t>
            </a:r>
            <a:r>
              <a:rPr lang="cs-CZ" sz="2300" b="1" dirty="0" smtClean="0">
                <a:solidFill>
                  <a:srgbClr val="C00000"/>
                </a:solidFill>
              </a:rPr>
              <a:t> </a:t>
            </a:r>
            <a:r>
              <a:rPr lang="cs-CZ" sz="2300" b="1" dirty="0" smtClean="0"/>
              <a:t>působící na těleso v kapalině </a:t>
            </a:r>
            <a:r>
              <a:rPr lang="cs-CZ" sz="2300" b="1" dirty="0" smtClean="0"/>
              <a:t>je </a:t>
            </a:r>
            <a:r>
              <a:rPr lang="cs-CZ" sz="2300" b="1" dirty="0" smtClean="0"/>
              <a:t>rovna </a:t>
            </a:r>
            <a:r>
              <a:rPr lang="cs-CZ" sz="2300" b="1" dirty="0" smtClean="0">
                <a:solidFill>
                  <a:schemeClr val="accent1"/>
                </a:solidFill>
              </a:rPr>
              <a:t>tíhové síle </a:t>
            </a:r>
            <a:r>
              <a:rPr lang="cs-CZ" sz="2300" b="1" dirty="0" smtClean="0">
                <a:solidFill>
                  <a:schemeClr val="accent1"/>
                </a:solidFill>
              </a:rPr>
              <a:t>F</a:t>
            </a:r>
            <a:r>
              <a:rPr lang="cs-CZ" sz="2300" b="1" baseline="-25000" dirty="0" smtClean="0">
                <a:solidFill>
                  <a:schemeClr val="accent1"/>
                </a:solidFill>
              </a:rPr>
              <a:t>G</a:t>
            </a:r>
            <a:r>
              <a:rPr lang="cs-CZ" sz="2300" b="1" dirty="0" smtClean="0">
                <a:solidFill>
                  <a:schemeClr val="tx1"/>
                </a:solidFill>
              </a:rPr>
              <a:t>,</a:t>
            </a:r>
            <a:r>
              <a:rPr lang="cs-CZ" sz="2300" b="1" dirty="0" smtClean="0">
                <a:solidFill>
                  <a:schemeClr val="accent1"/>
                </a:solidFill>
              </a:rPr>
              <a:t> </a:t>
            </a:r>
            <a:r>
              <a:rPr lang="cs-CZ" sz="2300" b="1" dirty="0" smtClean="0"/>
              <a:t>která by působila na kapalinu s objemem ponořené části tělesa. </a:t>
            </a:r>
            <a:endParaRPr lang="cs-CZ" sz="2300" b="1" dirty="0"/>
          </a:p>
        </p:txBody>
      </p:sp>
      <p:sp>
        <p:nvSpPr>
          <p:cNvPr id="19" name="Volný tvar 18"/>
          <p:cNvSpPr/>
          <p:nvPr/>
        </p:nvSpPr>
        <p:spPr>
          <a:xfrm>
            <a:off x="1475656" y="4149080"/>
            <a:ext cx="1296144" cy="1296144"/>
          </a:xfrm>
          <a:custGeom>
            <a:avLst/>
            <a:gdLst>
              <a:gd name="connsiteX0" fmla="*/ 0 w 1296144"/>
              <a:gd name="connsiteY0" fmla="*/ 324036 h 1296144"/>
              <a:gd name="connsiteX1" fmla="*/ 972108 w 1296144"/>
              <a:gd name="connsiteY1" fmla="*/ 324036 h 1296144"/>
              <a:gd name="connsiteX2" fmla="*/ 972108 w 1296144"/>
              <a:gd name="connsiteY2" fmla="*/ 1296144 h 1296144"/>
              <a:gd name="connsiteX3" fmla="*/ 0 w 1296144"/>
              <a:gd name="connsiteY3" fmla="*/ 1296144 h 1296144"/>
              <a:gd name="connsiteX4" fmla="*/ 0 w 1296144"/>
              <a:gd name="connsiteY4" fmla="*/ 324036 h 1296144"/>
              <a:gd name="connsiteX0" fmla="*/ 972108 w 1296144"/>
              <a:gd name="connsiteY0" fmla="*/ 324036 h 1296144"/>
              <a:gd name="connsiteX1" fmla="*/ 1296144 w 1296144"/>
              <a:gd name="connsiteY1" fmla="*/ 0 h 1296144"/>
              <a:gd name="connsiteX2" fmla="*/ 1296144 w 1296144"/>
              <a:gd name="connsiteY2" fmla="*/ 972108 h 1296144"/>
              <a:gd name="connsiteX3" fmla="*/ 972108 w 1296144"/>
              <a:gd name="connsiteY3" fmla="*/ 1296144 h 1296144"/>
              <a:gd name="connsiteX4" fmla="*/ 972108 w 1296144"/>
              <a:gd name="connsiteY4" fmla="*/ 324036 h 1296144"/>
              <a:gd name="connsiteX0" fmla="*/ 0 w 1296144"/>
              <a:gd name="connsiteY0" fmla="*/ 324036 h 1296144"/>
              <a:gd name="connsiteX1" fmla="*/ 324036 w 1296144"/>
              <a:gd name="connsiteY1" fmla="*/ 0 h 1296144"/>
              <a:gd name="connsiteX2" fmla="*/ 1296144 w 1296144"/>
              <a:gd name="connsiteY2" fmla="*/ 0 h 1296144"/>
              <a:gd name="connsiteX3" fmla="*/ 972108 w 1296144"/>
              <a:gd name="connsiteY3" fmla="*/ 324036 h 1296144"/>
              <a:gd name="connsiteX4" fmla="*/ 0 w 1296144"/>
              <a:gd name="connsiteY4" fmla="*/ 324036 h 1296144"/>
              <a:gd name="connsiteX0" fmla="*/ 0 w 1296144"/>
              <a:gd name="connsiteY0" fmla="*/ 324036 h 1296144"/>
              <a:gd name="connsiteX1" fmla="*/ 324036 w 1296144"/>
              <a:gd name="connsiteY1" fmla="*/ 0 h 1296144"/>
              <a:gd name="connsiteX2" fmla="*/ 1296144 w 1296144"/>
              <a:gd name="connsiteY2" fmla="*/ 0 h 1296144"/>
              <a:gd name="connsiteX3" fmla="*/ 1296144 w 1296144"/>
              <a:gd name="connsiteY3" fmla="*/ 972108 h 1296144"/>
              <a:gd name="connsiteX4" fmla="*/ 972108 w 1296144"/>
              <a:gd name="connsiteY4" fmla="*/ 1296144 h 1296144"/>
              <a:gd name="connsiteX5" fmla="*/ 0 w 1296144"/>
              <a:gd name="connsiteY5" fmla="*/ 1296144 h 1296144"/>
              <a:gd name="connsiteX6" fmla="*/ 0 w 1296144"/>
              <a:gd name="connsiteY6" fmla="*/ 324036 h 1296144"/>
              <a:gd name="connsiteX7" fmla="*/ 0 w 1296144"/>
              <a:gd name="connsiteY7" fmla="*/ 324036 h 1296144"/>
              <a:gd name="connsiteX8" fmla="*/ 972108 w 1296144"/>
              <a:gd name="connsiteY8" fmla="*/ 324036 h 1296144"/>
              <a:gd name="connsiteX9" fmla="*/ 1296144 w 1296144"/>
              <a:gd name="connsiteY9" fmla="*/ 0 h 1296144"/>
              <a:gd name="connsiteX10" fmla="*/ 972108 w 1296144"/>
              <a:gd name="connsiteY10" fmla="*/ 324036 h 1296144"/>
              <a:gd name="connsiteX11" fmla="*/ 972108 w 1296144"/>
              <a:gd name="connsiteY11" fmla="*/ 1296144 h 1296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96144" h="1296144" stroke="0" extrusionOk="0">
                <a:moveTo>
                  <a:pt x="0" y="324036"/>
                </a:moveTo>
                <a:lnTo>
                  <a:pt x="972108" y="324036"/>
                </a:lnTo>
                <a:lnTo>
                  <a:pt x="972108" y="1296144"/>
                </a:lnTo>
                <a:lnTo>
                  <a:pt x="0" y="1296144"/>
                </a:lnTo>
                <a:lnTo>
                  <a:pt x="0" y="324036"/>
                </a:lnTo>
                <a:close/>
              </a:path>
              <a:path w="1296144" h="1296144" fill="darkenLess" stroke="0" extrusionOk="0">
                <a:moveTo>
                  <a:pt x="972108" y="324036"/>
                </a:moveTo>
                <a:lnTo>
                  <a:pt x="1296144" y="0"/>
                </a:lnTo>
                <a:lnTo>
                  <a:pt x="1296144" y="972108"/>
                </a:lnTo>
                <a:lnTo>
                  <a:pt x="972108" y="1296144"/>
                </a:lnTo>
                <a:lnTo>
                  <a:pt x="972108" y="324036"/>
                </a:lnTo>
                <a:close/>
              </a:path>
              <a:path w="1296144" h="1296144" fill="lightenLess" stroke="0" extrusionOk="0">
                <a:moveTo>
                  <a:pt x="0" y="324036"/>
                </a:moveTo>
                <a:lnTo>
                  <a:pt x="324036" y="0"/>
                </a:lnTo>
                <a:lnTo>
                  <a:pt x="1296144" y="0"/>
                </a:lnTo>
                <a:lnTo>
                  <a:pt x="972108" y="324036"/>
                </a:lnTo>
                <a:lnTo>
                  <a:pt x="0" y="324036"/>
                </a:lnTo>
                <a:close/>
              </a:path>
              <a:path w="1296144" h="1296144" fill="none" extrusionOk="0">
                <a:moveTo>
                  <a:pt x="0" y="324036"/>
                </a:moveTo>
                <a:lnTo>
                  <a:pt x="324036" y="0"/>
                </a:lnTo>
                <a:lnTo>
                  <a:pt x="1296144" y="0"/>
                </a:lnTo>
                <a:lnTo>
                  <a:pt x="1296144" y="972108"/>
                </a:lnTo>
                <a:lnTo>
                  <a:pt x="972108" y="1296144"/>
                </a:lnTo>
                <a:lnTo>
                  <a:pt x="0" y="1296144"/>
                </a:lnTo>
                <a:lnTo>
                  <a:pt x="0" y="324036"/>
                </a:lnTo>
                <a:close/>
                <a:moveTo>
                  <a:pt x="0" y="324036"/>
                </a:moveTo>
                <a:lnTo>
                  <a:pt x="972108" y="324036"/>
                </a:lnTo>
                <a:lnTo>
                  <a:pt x="1296144" y="0"/>
                </a:lnTo>
                <a:moveTo>
                  <a:pt x="972108" y="324036"/>
                </a:moveTo>
                <a:lnTo>
                  <a:pt x="972108" y="1296144"/>
                </a:lnTo>
              </a:path>
            </a:pathLst>
          </a:custGeom>
          <a:ln w="3810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2000"/>
          </a:p>
        </p:txBody>
      </p:sp>
      <p:sp>
        <p:nvSpPr>
          <p:cNvPr id="30" name="Šipka doprava 29"/>
          <p:cNvSpPr/>
          <p:nvPr/>
        </p:nvSpPr>
        <p:spPr>
          <a:xfrm rot="16200000">
            <a:off x="1727684" y="4617132"/>
            <a:ext cx="576064" cy="504056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dirty="0">
              <a:solidFill>
                <a:srgbClr val="C00000"/>
              </a:solidFill>
            </a:endParaRPr>
          </a:p>
        </p:txBody>
      </p:sp>
      <p:sp>
        <p:nvSpPr>
          <p:cNvPr id="16" name="Volný tvar 15"/>
          <p:cNvSpPr/>
          <p:nvPr/>
        </p:nvSpPr>
        <p:spPr>
          <a:xfrm>
            <a:off x="5364088" y="4005064"/>
            <a:ext cx="1296144" cy="1296144"/>
          </a:xfrm>
          <a:custGeom>
            <a:avLst/>
            <a:gdLst>
              <a:gd name="connsiteX0" fmla="*/ 0 w 1296144"/>
              <a:gd name="connsiteY0" fmla="*/ 324036 h 1296144"/>
              <a:gd name="connsiteX1" fmla="*/ 972108 w 1296144"/>
              <a:gd name="connsiteY1" fmla="*/ 324036 h 1296144"/>
              <a:gd name="connsiteX2" fmla="*/ 972108 w 1296144"/>
              <a:gd name="connsiteY2" fmla="*/ 1296144 h 1296144"/>
              <a:gd name="connsiteX3" fmla="*/ 0 w 1296144"/>
              <a:gd name="connsiteY3" fmla="*/ 1296144 h 1296144"/>
              <a:gd name="connsiteX4" fmla="*/ 0 w 1296144"/>
              <a:gd name="connsiteY4" fmla="*/ 324036 h 1296144"/>
              <a:gd name="connsiteX0" fmla="*/ 972108 w 1296144"/>
              <a:gd name="connsiteY0" fmla="*/ 324036 h 1296144"/>
              <a:gd name="connsiteX1" fmla="*/ 1296144 w 1296144"/>
              <a:gd name="connsiteY1" fmla="*/ 0 h 1296144"/>
              <a:gd name="connsiteX2" fmla="*/ 1296144 w 1296144"/>
              <a:gd name="connsiteY2" fmla="*/ 972108 h 1296144"/>
              <a:gd name="connsiteX3" fmla="*/ 972108 w 1296144"/>
              <a:gd name="connsiteY3" fmla="*/ 1296144 h 1296144"/>
              <a:gd name="connsiteX4" fmla="*/ 972108 w 1296144"/>
              <a:gd name="connsiteY4" fmla="*/ 324036 h 1296144"/>
              <a:gd name="connsiteX0" fmla="*/ 0 w 1296144"/>
              <a:gd name="connsiteY0" fmla="*/ 324036 h 1296144"/>
              <a:gd name="connsiteX1" fmla="*/ 324036 w 1296144"/>
              <a:gd name="connsiteY1" fmla="*/ 0 h 1296144"/>
              <a:gd name="connsiteX2" fmla="*/ 1296144 w 1296144"/>
              <a:gd name="connsiteY2" fmla="*/ 0 h 1296144"/>
              <a:gd name="connsiteX3" fmla="*/ 972108 w 1296144"/>
              <a:gd name="connsiteY3" fmla="*/ 324036 h 1296144"/>
              <a:gd name="connsiteX4" fmla="*/ 0 w 1296144"/>
              <a:gd name="connsiteY4" fmla="*/ 324036 h 1296144"/>
              <a:gd name="connsiteX0" fmla="*/ 0 w 1296144"/>
              <a:gd name="connsiteY0" fmla="*/ 324036 h 1296144"/>
              <a:gd name="connsiteX1" fmla="*/ 324036 w 1296144"/>
              <a:gd name="connsiteY1" fmla="*/ 0 h 1296144"/>
              <a:gd name="connsiteX2" fmla="*/ 1296144 w 1296144"/>
              <a:gd name="connsiteY2" fmla="*/ 0 h 1296144"/>
              <a:gd name="connsiteX3" fmla="*/ 1296144 w 1296144"/>
              <a:gd name="connsiteY3" fmla="*/ 972108 h 1296144"/>
              <a:gd name="connsiteX4" fmla="*/ 972108 w 1296144"/>
              <a:gd name="connsiteY4" fmla="*/ 1296144 h 1296144"/>
              <a:gd name="connsiteX5" fmla="*/ 0 w 1296144"/>
              <a:gd name="connsiteY5" fmla="*/ 1296144 h 1296144"/>
              <a:gd name="connsiteX6" fmla="*/ 0 w 1296144"/>
              <a:gd name="connsiteY6" fmla="*/ 324036 h 1296144"/>
              <a:gd name="connsiteX7" fmla="*/ 0 w 1296144"/>
              <a:gd name="connsiteY7" fmla="*/ 324036 h 1296144"/>
              <a:gd name="connsiteX8" fmla="*/ 972108 w 1296144"/>
              <a:gd name="connsiteY8" fmla="*/ 324036 h 1296144"/>
              <a:gd name="connsiteX9" fmla="*/ 1296144 w 1296144"/>
              <a:gd name="connsiteY9" fmla="*/ 0 h 1296144"/>
              <a:gd name="connsiteX10" fmla="*/ 972108 w 1296144"/>
              <a:gd name="connsiteY10" fmla="*/ 324036 h 1296144"/>
              <a:gd name="connsiteX11" fmla="*/ 972108 w 1296144"/>
              <a:gd name="connsiteY11" fmla="*/ 1296144 h 1296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96144" h="1296144" stroke="0" extrusionOk="0">
                <a:moveTo>
                  <a:pt x="0" y="324036"/>
                </a:moveTo>
                <a:lnTo>
                  <a:pt x="972108" y="324036"/>
                </a:lnTo>
                <a:lnTo>
                  <a:pt x="972108" y="1296144"/>
                </a:lnTo>
                <a:lnTo>
                  <a:pt x="0" y="1296144"/>
                </a:lnTo>
                <a:lnTo>
                  <a:pt x="0" y="324036"/>
                </a:lnTo>
                <a:close/>
              </a:path>
              <a:path w="1296144" h="1296144" fill="darkenLess" stroke="0" extrusionOk="0">
                <a:moveTo>
                  <a:pt x="972108" y="324036"/>
                </a:moveTo>
                <a:lnTo>
                  <a:pt x="1296144" y="0"/>
                </a:lnTo>
                <a:lnTo>
                  <a:pt x="1296144" y="972108"/>
                </a:lnTo>
                <a:lnTo>
                  <a:pt x="972108" y="1296144"/>
                </a:lnTo>
                <a:lnTo>
                  <a:pt x="972108" y="324036"/>
                </a:lnTo>
                <a:close/>
              </a:path>
              <a:path w="1296144" h="1296144" fill="lightenLess" stroke="0" extrusionOk="0">
                <a:moveTo>
                  <a:pt x="0" y="324036"/>
                </a:moveTo>
                <a:lnTo>
                  <a:pt x="324036" y="0"/>
                </a:lnTo>
                <a:lnTo>
                  <a:pt x="1296144" y="0"/>
                </a:lnTo>
                <a:lnTo>
                  <a:pt x="972108" y="324036"/>
                </a:lnTo>
                <a:lnTo>
                  <a:pt x="0" y="324036"/>
                </a:lnTo>
                <a:close/>
              </a:path>
              <a:path w="1296144" h="1296144" fill="none" extrusionOk="0">
                <a:moveTo>
                  <a:pt x="0" y="324036"/>
                </a:moveTo>
                <a:lnTo>
                  <a:pt x="324036" y="0"/>
                </a:lnTo>
                <a:lnTo>
                  <a:pt x="1296144" y="0"/>
                </a:lnTo>
                <a:lnTo>
                  <a:pt x="1296144" y="972108"/>
                </a:lnTo>
                <a:lnTo>
                  <a:pt x="972108" y="1296144"/>
                </a:lnTo>
                <a:lnTo>
                  <a:pt x="0" y="1296144"/>
                </a:lnTo>
                <a:lnTo>
                  <a:pt x="0" y="324036"/>
                </a:lnTo>
                <a:close/>
                <a:moveTo>
                  <a:pt x="0" y="324036"/>
                </a:moveTo>
                <a:lnTo>
                  <a:pt x="972108" y="324036"/>
                </a:lnTo>
                <a:lnTo>
                  <a:pt x="1296144" y="0"/>
                </a:lnTo>
                <a:moveTo>
                  <a:pt x="972108" y="324036"/>
                </a:moveTo>
                <a:lnTo>
                  <a:pt x="972108" y="1296144"/>
                </a:lnTo>
              </a:path>
            </a:pathLst>
          </a:cu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2000"/>
          </a:p>
        </p:txBody>
      </p:sp>
      <p:sp>
        <p:nvSpPr>
          <p:cNvPr id="17" name="Šipka doprava 16"/>
          <p:cNvSpPr/>
          <p:nvPr/>
        </p:nvSpPr>
        <p:spPr>
          <a:xfrm rot="5400000">
            <a:off x="5616116" y="4545124"/>
            <a:ext cx="576064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dirty="0">
              <a:solidFill>
                <a:srgbClr val="C00000"/>
              </a:solidFill>
            </a:endParaRPr>
          </a:p>
        </p:txBody>
      </p:sp>
      <p:sp>
        <p:nvSpPr>
          <p:cNvPr id="18" name="Zahnutá šipka dolů 17"/>
          <p:cNvSpPr/>
          <p:nvPr/>
        </p:nvSpPr>
        <p:spPr>
          <a:xfrm>
            <a:off x="1979712" y="2492896"/>
            <a:ext cx="4536504" cy="1368152"/>
          </a:xfrm>
          <a:prstGeom prst="curvedDownArrow">
            <a:avLst>
              <a:gd name="adj1" fmla="val 25000"/>
              <a:gd name="adj2" fmla="val 75003"/>
              <a:gd name="adj3" fmla="val 25689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8" name="TextovéPole 27"/>
          <p:cNvSpPr txBox="1"/>
          <p:nvPr/>
        </p:nvSpPr>
        <p:spPr>
          <a:xfrm>
            <a:off x="2843808" y="4221088"/>
            <a:ext cx="26642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b="1" dirty="0" err="1" smtClean="0">
                <a:solidFill>
                  <a:srgbClr val="C00000"/>
                </a:solidFill>
              </a:rPr>
              <a:t>F</a:t>
            </a:r>
            <a:r>
              <a:rPr lang="cs-CZ" sz="6000" b="1" baseline="-25000" dirty="0" err="1" smtClean="0">
                <a:solidFill>
                  <a:srgbClr val="C00000"/>
                </a:solidFill>
              </a:rPr>
              <a:t>vz</a:t>
            </a:r>
            <a:r>
              <a:rPr lang="cs-CZ" sz="6000" b="1" baseline="-25000" dirty="0" smtClean="0">
                <a:solidFill>
                  <a:srgbClr val="C00000"/>
                </a:solidFill>
              </a:rPr>
              <a:t> </a:t>
            </a:r>
            <a:r>
              <a:rPr lang="cs-CZ" sz="6000" b="1" dirty="0" smtClean="0"/>
              <a:t>=</a:t>
            </a:r>
            <a:r>
              <a:rPr lang="cs-CZ" sz="6000" b="1" dirty="0" smtClean="0">
                <a:solidFill>
                  <a:srgbClr val="C00000"/>
                </a:solidFill>
              </a:rPr>
              <a:t> </a:t>
            </a:r>
            <a:r>
              <a:rPr lang="cs-CZ" sz="6000" b="1" dirty="0" smtClean="0">
                <a:solidFill>
                  <a:schemeClr val="accent1"/>
                </a:solidFill>
              </a:rPr>
              <a:t>F</a:t>
            </a:r>
            <a:r>
              <a:rPr lang="cs-CZ" sz="6000" b="1" baseline="-25000" dirty="0" smtClean="0">
                <a:solidFill>
                  <a:schemeClr val="accent1"/>
                </a:solidFill>
              </a:rPr>
              <a:t>G</a:t>
            </a:r>
            <a:r>
              <a:rPr lang="cs-CZ" sz="6000" b="1" dirty="0" smtClean="0">
                <a:solidFill>
                  <a:srgbClr val="C00000"/>
                </a:solidFill>
              </a:rPr>
              <a:t> </a:t>
            </a:r>
            <a:endParaRPr lang="cs-CZ" sz="6000" dirty="0"/>
          </a:p>
        </p:txBody>
      </p:sp>
      <p:sp>
        <p:nvSpPr>
          <p:cNvPr id="31" name="Zaoblený obdélníkový popisek 30"/>
          <p:cNvSpPr/>
          <p:nvPr/>
        </p:nvSpPr>
        <p:spPr>
          <a:xfrm>
            <a:off x="7020272" y="3573016"/>
            <a:ext cx="1872208" cy="3096344"/>
          </a:xfrm>
          <a:prstGeom prst="wedgeRoundRectCallout">
            <a:avLst>
              <a:gd name="adj1" fmla="val -72498"/>
              <a:gd name="adj2" fmla="val 2137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Těleso </a:t>
            </a:r>
            <a:br>
              <a:rPr lang="cs-CZ" sz="2400" b="1" dirty="0" smtClean="0">
                <a:solidFill>
                  <a:schemeClr val="tx1"/>
                </a:solidFill>
              </a:rPr>
            </a:br>
            <a:r>
              <a:rPr lang="cs-CZ" sz="2400" b="1" dirty="0" smtClean="0">
                <a:solidFill>
                  <a:schemeClr val="tx1"/>
                </a:solidFill>
              </a:rPr>
              <a:t>z kapaliny </a:t>
            </a:r>
            <a:br>
              <a:rPr lang="cs-CZ" sz="2400" b="1" dirty="0" smtClean="0">
                <a:solidFill>
                  <a:schemeClr val="tx1"/>
                </a:solidFill>
              </a:rPr>
            </a:br>
            <a:r>
              <a:rPr lang="cs-CZ" sz="2400" b="1" dirty="0" smtClean="0">
                <a:solidFill>
                  <a:schemeClr val="tx1"/>
                </a:solidFill>
              </a:rPr>
              <a:t>o stejném objemu, jako těleso </a:t>
            </a:r>
            <a:br>
              <a:rPr lang="cs-CZ" sz="2400" b="1" dirty="0" smtClean="0">
                <a:solidFill>
                  <a:schemeClr val="tx1"/>
                </a:solidFill>
              </a:rPr>
            </a:br>
            <a:r>
              <a:rPr lang="cs-CZ" sz="2400" b="1" dirty="0" smtClean="0">
                <a:solidFill>
                  <a:schemeClr val="tx1"/>
                </a:solidFill>
              </a:rPr>
              <a:t>do kapaliny ponořené.</a:t>
            </a:r>
            <a:endParaRPr lang="cs-CZ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17" grpId="0" animBg="1"/>
      <p:bldP spid="28" grpId="0"/>
      <p:bldP spid="3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96944" cy="576064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cs-CZ" b="1" dirty="0" smtClean="0"/>
              <a:t>Hydrostatický tlak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323528" y="1124744"/>
            <a:ext cx="8496944" cy="122413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/>
              <a:t>Příklad 1:</a:t>
            </a:r>
          </a:p>
          <a:p>
            <a:r>
              <a:rPr lang="cs-CZ" sz="2400" dirty="0" smtClean="0"/>
              <a:t>Jaká vztlaková síla působí na míč o objemu 6 litrů, který je zcela ponořen ve vodě??</a:t>
            </a:r>
          </a:p>
          <a:p>
            <a:endParaRPr lang="cs-CZ" sz="2400" b="1" dirty="0" smtClean="0"/>
          </a:p>
          <a:p>
            <a:endParaRPr lang="cs-CZ" sz="2400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323528" y="2492896"/>
            <a:ext cx="3456384" cy="331236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/>
              <a:t>Zápis:</a:t>
            </a:r>
            <a:endParaRPr lang="cs-CZ" sz="2400" b="1" dirty="0"/>
          </a:p>
        </p:txBody>
      </p:sp>
      <p:graphicFrame>
        <p:nvGraphicFramePr>
          <p:cNvPr id="11" name="Objekt 10"/>
          <p:cNvGraphicFramePr>
            <a:graphicFrameLocks noChangeAspect="1"/>
          </p:cNvGraphicFramePr>
          <p:nvPr/>
        </p:nvGraphicFramePr>
        <p:xfrm>
          <a:off x="395536" y="2924944"/>
          <a:ext cx="3327400" cy="273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4" name="Rovnice" r:id="rId3" imgW="1612900" imgH="1320800" progId="Equation.3">
                  <p:embed/>
                </p:oleObj>
              </mc:Choice>
              <mc:Fallback>
                <p:oleObj name="Rovnice" r:id="rId3" imgW="1612900" imgH="13208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2924944"/>
                        <a:ext cx="3327400" cy="273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ovéPole 11"/>
          <p:cNvSpPr txBox="1"/>
          <p:nvPr/>
        </p:nvSpPr>
        <p:spPr>
          <a:xfrm>
            <a:off x="4283968" y="2492896"/>
            <a:ext cx="4464496" cy="20882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/>
              <a:t>Výpočet:</a:t>
            </a:r>
            <a:endParaRPr lang="cs-CZ" sz="2400" b="1" dirty="0"/>
          </a:p>
        </p:txBody>
      </p:sp>
      <p:graphicFrame>
        <p:nvGraphicFramePr>
          <p:cNvPr id="13" name="Objekt 12"/>
          <p:cNvGraphicFramePr>
            <a:graphicFrameLocks noChangeAspect="1"/>
          </p:cNvGraphicFramePr>
          <p:nvPr/>
        </p:nvGraphicFramePr>
        <p:xfrm>
          <a:off x="4355976" y="2924944"/>
          <a:ext cx="2705100" cy="158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5" name="Rovnice" r:id="rId5" imgW="1257300" imgH="736600" progId="Equation.3">
                  <p:embed/>
                </p:oleObj>
              </mc:Choice>
              <mc:Fallback>
                <p:oleObj name="Rovnice" r:id="rId5" imgW="1257300" imgH="7366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5976" y="2924944"/>
                        <a:ext cx="2705100" cy="1582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ovéPole 13"/>
          <p:cNvSpPr txBox="1"/>
          <p:nvPr/>
        </p:nvSpPr>
        <p:spPr>
          <a:xfrm>
            <a:off x="4283968" y="4725144"/>
            <a:ext cx="4464496" cy="165618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/>
              <a:t>Odpověď: </a:t>
            </a:r>
          </a:p>
          <a:p>
            <a:r>
              <a:rPr lang="cs-CZ" sz="2400" dirty="0" smtClean="0"/>
              <a:t>Na míč působí vztlaková síla o velikosti 60 N.</a:t>
            </a:r>
            <a:endParaRPr lang="cs-CZ" sz="2400" dirty="0"/>
          </a:p>
        </p:txBody>
      </p:sp>
      <p:sp>
        <p:nvSpPr>
          <p:cNvPr id="16" name="Zaoblený obdélníkový popisek 15"/>
          <p:cNvSpPr/>
          <p:nvPr/>
        </p:nvSpPr>
        <p:spPr>
          <a:xfrm>
            <a:off x="2339752" y="4293096"/>
            <a:ext cx="1656184" cy="1152128"/>
          </a:xfrm>
          <a:prstGeom prst="wedgeRoundRectCallout">
            <a:avLst>
              <a:gd name="adj1" fmla="val -39237"/>
              <a:gd name="adj2" fmla="val -133581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Musíme převést na základní jednotku!</a:t>
            </a:r>
            <a:endParaRPr lang="cs-CZ" sz="1400" dirty="0">
              <a:solidFill>
                <a:schemeClr val="tx1"/>
              </a:solidFill>
            </a:endParaRPr>
          </a:p>
        </p:txBody>
      </p:sp>
      <p:pic>
        <p:nvPicPr>
          <p:cNvPr id="61445" name="Picture 5" descr="C:\Users\Tom\AppData\Local\Microsoft\Windows\Temporary Internet Files\Content.IE5\TYCNOX7X\MC900412546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236296" y="1916832"/>
            <a:ext cx="1329403" cy="13498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4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96944" cy="576064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cs-CZ" b="1" dirty="0" smtClean="0"/>
              <a:t>Archimédův zákon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323528" y="1124744"/>
            <a:ext cx="8496944" cy="4320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/>
              <a:t>Použité zdroje:</a:t>
            </a:r>
          </a:p>
          <a:p>
            <a:endParaRPr lang="cs-CZ" sz="2400" b="1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323528" y="1700808"/>
            <a:ext cx="8496944" cy="489654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cs-CZ" sz="1200" dirty="0" smtClean="0"/>
              <a:t>RAUNER, Karel, Václav HAVEL, Jitka PROKŠOVÁ a Miroslav RANDA. NAKLADATELSTVÍ FRAUS. </a:t>
            </a:r>
            <a:r>
              <a:rPr lang="cs-CZ" sz="1200" i="1" dirty="0" smtClean="0"/>
              <a:t>Fyzika 7</a:t>
            </a:r>
            <a:r>
              <a:rPr lang="cs-CZ" sz="1200" dirty="0" smtClean="0"/>
              <a:t>: </a:t>
            </a:r>
            <a:r>
              <a:rPr lang="cs-CZ" sz="1200" i="1" dirty="0" smtClean="0"/>
              <a:t>učebnice pro základní školy a víceletá gymnázia</a:t>
            </a:r>
            <a:r>
              <a:rPr lang="cs-CZ" sz="1200" dirty="0" smtClean="0"/>
              <a:t>. 1. Plzeň: </a:t>
            </a:r>
            <a:r>
              <a:rPr lang="cs-CZ" sz="1200" dirty="0" err="1" smtClean="0"/>
              <a:t>Fraus</a:t>
            </a:r>
            <a:r>
              <a:rPr lang="cs-CZ" sz="1200" dirty="0" smtClean="0"/>
              <a:t>, 2005. ISBN 80-7238-431-7. 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1200" dirty="0" smtClean="0"/>
              <a:t>MICROSOFT CORPORATION. </a:t>
            </a:r>
            <a:r>
              <a:rPr lang="cs-CZ" sz="1200" i="1" dirty="0" smtClean="0"/>
              <a:t>Obrázky a jiný obsah</a:t>
            </a:r>
            <a:r>
              <a:rPr lang="cs-CZ" sz="1200" dirty="0" smtClean="0"/>
              <a:t> [online]. 2012 [cit. 2012-01-31]. Dostupné z: http</a:t>
            </a:r>
            <a:r>
              <a:rPr lang="cs-CZ" sz="1200" smtClean="0"/>
              <a:t>://office.microsoft.com</a:t>
            </a:r>
            <a:endParaRPr lang="cs-CZ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cs-CZ" sz="1200" dirty="0" err="1" smtClean="0"/>
              <a:t>Dead</a:t>
            </a:r>
            <a:r>
              <a:rPr lang="cs-CZ" sz="1200" dirty="0" smtClean="0"/>
              <a:t> </a:t>
            </a:r>
            <a:r>
              <a:rPr lang="cs-CZ" sz="1200" dirty="0" err="1" smtClean="0"/>
              <a:t>sea</a:t>
            </a:r>
            <a:r>
              <a:rPr lang="cs-CZ" sz="1200" dirty="0" smtClean="0"/>
              <a:t> </a:t>
            </a:r>
            <a:r>
              <a:rPr lang="cs-CZ" sz="1200" dirty="0" err="1" smtClean="0"/>
              <a:t>newspaper.jpg</a:t>
            </a:r>
            <a:r>
              <a:rPr lang="cs-CZ" sz="1200" dirty="0" smtClean="0"/>
              <a:t>. In: </a:t>
            </a:r>
            <a:r>
              <a:rPr lang="cs-CZ" sz="1200" i="1" dirty="0" err="1" smtClean="0"/>
              <a:t>Wikipedia</a:t>
            </a:r>
            <a:r>
              <a:rPr lang="cs-CZ" sz="1200" dirty="0" smtClean="0"/>
              <a:t>: </a:t>
            </a:r>
            <a:r>
              <a:rPr lang="cs-CZ" sz="1200" i="1" dirty="0" err="1" smtClean="0"/>
              <a:t>the</a:t>
            </a:r>
            <a:r>
              <a:rPr lang="cs-CZ" sz="1200" i="1" dirty="0" smtClean="0"/>
              <a:t> free </a:t>
            </a:r>
            <a:r>
              <a:rPr lang="cs-CZ" sz="1200" i="1" dirty="0" err="1" smtClean="0"/>
              <a:t>encyclopedia</a:t>
            </a:r>
            <a:r>
              <a:rPr lang="cs-CZ" sz="1200" dirty="0" smtClean="0"/>
              <a:t> [online]. San </a:t>
            </a:r>
            <a:r>
              <a:rPr lang="cs-CZ" sz="1200" dirty="0" err="1" smtClean="0"/>
              <a:t>Francisco</a:t>
            </a:r>
            <a:r>
              <a:rPr lang="cs-CZ" sz="1200" dirty="0" smtClean="0"/>
              <a:t> (CA): </a:t>
            </a:r>
            <a:r>
              <a:rPr lang="cs-CZ" sz="1200" dirty="0" err="1" smtClean="0"/>
              <a:t>Wikimedia</a:t>
            </a:r>
            <a:r>
              <a:rPr lang="cs-CZ" sz="1200" dirty="0" smtClean="0"/>
              <a:t> </a:t>
            </a:r>
            <a:r>
              <a:rPr lang="cs-CZ" sz="1200" dirty="0" err="1" smtClean="0"/>
              <a:t>Foundation</a:t>
            </a:r>
            <a:r>
              <a:rPr lang="cs-CZ" sz="1200" dirty="0" smtClean="0"/>
              <a:t>, 2005 [cit. 2012-02-02]. Dostupné z: http://cs.wikipedia.org/wiki/Soubor:Dead_sea_newspaper.jpg</a:t>
            </a:r>
            <a:endParaRPr lang="cs-CZ" sz="1200" b="1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4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794</TotalTime>
  <Words>522</Words>
  <Application>Microsoft Office PowerPoint</Application>
  <PresentationFormat>Předvádění na obrazovce (4:3)</PresentationFormat>
  <Paragraphs>74</Paragraphs>
  <Slides>9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1" baseType="lpstr">
      <vt:lpstr>Motiv sady Office</vt:lpstr>
      <vt:lpstr>Rovnice</vt:lpstr>
      <vt:lpstr>Prezentace aplikace PowerPoint</vt:lpstr>
      <vt:lpstr>Archimédův zákon</vt:lpstr>
      <vt:lpstr>Archimédův zákon</vt:lpstr>
      <vt:lpstr>Archimédův zákon</vt:lpstr>
      <vt:lpstr>Archimédův zákon</vt:lpstr>
      <vt:lpstr>Archimédův zákon</vt:lpstr>
      <vt:lpstr>Archimédův zákon</vt:lpstr>
      <vt:lpstr>Hydrostatický tlak</vt:lpstr>
      <vt:lpstr>Archimédův zákon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Tom</dc:creator>
  <cp:lastModifiedBy>Bobál Tomáš</cp:lastModifiedBy>
  <cp:revision>84</cp:revision>
  <dcterms:created xsi:type="dcterms:W3CDTF">2012-01-30T16:05:08Z</dcterms:created>
  <dcterms:modified xsi:type="dcterms:W3CDTF">2015-03-04T09:08:52Z</dcterms:modified>
</cp:coreProperties>
</file>