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80" r:id="rId3"/>
    <p:sldId id="257" r:id="rId4"/>
    <p:sldId id="281" r:id="rId5"/>
    <p:sldId id="274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het.colorado.edu/sims/ideal-gas/gas-properties_cs.jnl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verter.cz/tabulky/hustota-plynu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301208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498790"/>
              </p:ext>
            </p:extLst>
          </p:nvPr>
        </p:nvGraphicFramePr>
        <p:xfrm>
          <a:off x="755650" y="981075"/>
          <a:ext cx="7632700" cy="38919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Plyny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Vlastnosti plynů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VY_32_INOVACE_5_23_vlastnosti_plynu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Březen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 V prezentaci jsou shrnuty základní vlastnosti plynů.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51520" y="2060848"/>
            <a:ext cx="3816424" cy="37444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ovací šipka 28"/>
          <p:cNvCxnSpPr/>
          <p:nvPr/>
        </p:nvCxnSpPr>
        <p:spPr>
          <a:xfrm>
            <a:off x="2968971" y="2559259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>Vlastnosti plynů</a:t>
            </a:r>
            <a:endParaRPr lang="cs-CZ" sz="3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Molekuly plynu se neustále neuspořádaně pohybují, </a:t>
            </a:r>
            <a:br>
              <a:rPr lang="cs-CZ" sz="2400" b="1" dirty="0" smtClean="0"/>
            </a:br>
            <a:r>
              <a:rPr lang="cs-CZ" sz="2400" b="1" dirty="0" smtClean="0"/>
              <a:t>jejich vzájemné vzdálenosti nejsou stálé.</a:t>
            </a:r>
            <a:endParaRPr lang="cs-CZ" sz="2400" b="1" dirty="0"/>
          </a:p>
        </p:txBody>
      </p:sp>
      <p:sp>
        <p:nvSpPr>
          <p:cNvPr id="5" name="Elipsa 4"/>
          <p:cNvSpPr/>
          <p:nvPr/>
        </p:nvSpPr>
        <p:spPr>
          <a:xfrm>
            <a:off x="323528" y="2636912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683568" y="3429000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1331640" y="2420888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2843808" y="2348880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2483768" y="2996952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1835696" y="2708920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467544" y="4221088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1187624" y="3861048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3059832" y="3284984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2051720" y="3645024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1763688" y="4365104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2267744" y="3933056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/>
          <p:nvPr/>
        </p:nvSpPr>
        <p:spPr>
          <a:xfrm>
            <a:off x="3203848" y="4005064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Elipsa 18"/>
          <p:cNvSpPr/>
          <p:nvPr/>
        </p:nvSpPr>
        <p:spPr>
          <a:xfrm>
            <a:off x="2699792" y="4149080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Elipsa 19"/>
          <p:cNvSpPr/>
          <p:nvPr/>
        </p:nvSpPr>
        <p:spPr>
          <a:xfrm>
            <a:off x="971600" y="2780928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1475656" y="3140968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3419872" y="2924944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3707904" y="3573016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3707904" y="2204864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Elipsa 24"/>
          <p:cNvSpPr/>
          <p:nvPr/>
        </p:nvSpPr>
        <p:spPr>
          <a:xfrm>
            <a:off x="2411760" y="2420888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Elipsa 25"/>
          <p:cNvSpPr/>
          <p:nvPr/>
        </p:nvSpPr>
        <p:spPr>
          <a:xfrm>
            <a:off x="539552" y="2204864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Elipsa 26"/>
          <p:cNvSpPr/>
          <p:nvPr/>
        </p:nvSpPr>
        <p:spPr>
          <a:xfrm>
            <a:off x="3491880" y="4509120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Přímá spojovací šipka 35"/>
          <p:cNvCxnSpPr/>
          <p:nvPr/>
        </p:nvCxnSpPr>
        <p:spPr>
          <a:xfrm flipH="1">
            <a:off x="1979712" y="306896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Přímá spojovací šipka 36"/>
          <p:cNvCxnSpPr/>
          <p:nvPr/>
        </p:nvCxnSpPr>
        <p:spPr>
          <a:xfrm>
            <a:off x="3183751" y="3501008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Přímá spojovací šipka 37"/>
          <p:cNvCxnSpPr/>
          <p:nvPr/>
        </p:nvCxnSpPr>
        <p:spPr>
          <a:xfrm flipV="1">
            <a:off x="3617407" y="2867962"/>
            <a:ext cx="430472" cy="1214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Přímá spojovací šipka 38"/>
          <p:cNvCxnSpPr/>
          <p:nvPr/>
        </p:nvCxnSpPr>
        <p:spPr>
          <a:xfrm flipV="1">
            <a:off x="1535946" y="2333808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Přímá spojovací šipka 39"/>
          <p:cNvCxnSpPr>
            <a:stCxn id="21" idx="5"/>
          </p:cNvCxnSpPr>
          <p:nvPr/>
        </p:nvCxnSpPr>
        <p:spPr>
          <a:xfrm>
            <a:off x="1660044" y="3325356"/>
            <a:ext cx="217531" cy="3313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Přímá spojovací šipka 43"/>
          <p:cNvCxnSpPr/>
          <p:nvPr/>
        </p:nvCxnSpPr>
        <p:spPr>
          <a:xfrm flipH="1" flipV="1">
            <a:off x="3441560" y="3361174"/>
            <a:ext cx="284819" cy="2537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Přímá spojovací šipka 44"/>
          <p:cNvCxnSpPr/>
          <p:nvPr/>
        </p:nvCxnSpPr>
        <p:spPr>
          <a:xfrm flipH="1">
            <a:off x="1743389" y="3817599"/>
            <a:ext cx="341758" cy="2469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Přímá spojovací šipka 45"/>
          <p:cNvCxnSpPr/>
          <p:nvPr/>
        </p:nvCxnSpPr>
        <p:spPr>
          <a:xfrm flipH="1" flipV="1">
            <a:off x="2379894" y="3440760"/>
            <a:ext cx="11614" cy="4881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Přímá spojovací šipka 47"/>
          <p:cNvCxnSpPr/>
          <p:nvPr/>
        </p:nvCxnSpPr>
        <p:spPr>
          <a:xfrm>
            <a:off x="3838584" y="2410829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Přímá spojovací šipka 48"/>
          <p:cNvCxnSpPr/>
          <p:nvPr/>
        </p:nvCxnSpPr>
        <p:spPr>
          <a:xfrm flipV="1">
            <a:off x="678264" y="4309942"/>
            <a:ext cx="405392" cy="208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Přímá spojovací šipka 49"/>
          <p:cNvCxnSpPr/>
          <p:nvPr/>
        </p:nvCxnSpPr>
        <p:spPr>
          <a:xfrm>
            <a:off x="666654" y="2414179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Přímá spojovací šipka 53"/>
          <p:cNvCxnSpPr>
            <a:stCxn id="27" idx="7"/>
          </p:cNvCxnSpPr>
          <p:nvPr/>
        </p:nvCxnSpPr>
        <p:spPr>
          <a:xfrm flipV="1">
            <a:off x="3676268" y="4260501"/>
            <a:ext cx="307903" cy="2802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Přímá spojovací šipka 54"/>
          <p:cNvCxnSpPr/>
          <p:nvPr/>
        </p:nvCxnSpPr>
        <p:spPr>
          <a:xfrm flipH="1">
            <a:off x="3275856" y="5301208"/>
            <a:ext cx="307273" cy="1005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Přímá spojovací šipka 58"/>
          <p:cNvCxnSpPr/>
          <p:nvPr/>
        </p:nvCxnSpPr>
        <p:spPr>
          <a:xfrm flipV="1">
            <a:off x="1100295" y="2171317"/>
            <a:ext cx="155858" cy="6070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Přímá spojovací šipka 59"/>
          <p:cNvCxnSpPr/>
          <p:nvPr/>
        </p:nvCxnSpPr>
        <p:spPr>
          <a:xfrm>
            <a:off x="3326118" y="4214508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>
            <a:off x="515930" y="2790991"/>
            <a:ext cx="277890" cy="14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Přímá spojovací šipka 62"/>
          <p:cNvCxnSpPr/>
          <p:nvPr/>
        </p:nvCxnSpPr>
        <p:spPr>
          <a:xfrm flipH="1">
            <a:off x="323528" y="3573016"/>
            <a:ext cx="353182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Přímá spojovací šipka 66"/>
          <p:cNvCxnSpPr>
            <a:stCxn id="13" idx="0"/>
          </p:cNvCxnSpPr>
          <p:nvPr/>
        </p:nvCxnSpPr>
        <p:spPr>
          <a:xfrm flipH="1" flipV="1">
            <a:off x="1266092" y="3376246"/>
            <a:ext cx="29544" cy="4848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Přímá spojovací šipka 69"/>
          <p:cNvCxnSpPr/>
          <p:nvPr/>
        </p:nvCxnSpPr>
        <p:spPr>
          <a:xfrm flipH="1">
            <a:off x="2185516" y="2588350"/>
            <a:ext cx="247974" cy="2151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Přímá spojovací šipka 71"/>
          <p:cNvCxnSpPr/>
          <p:nvPr/>
        </p:nvCxnSpPr>
        <p:spPr>
          <a:xfrm flipV="1">
            <a:off x="1981313" y="2250831"/>
            <a:ext cx="179082" cy="463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Přímá spojovací šipka 73"/>
          <p:cNvCxnSpPr/>
          <p:nvPr/>
        </p:nvCxnSpPr>
        <p:spPr>
          <a:xfrm flipV="1">
            <a:off x="1979525" y="4335864"/>
            <a:ext cx="341644" cy="1205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TextovéPole 77"/>
          <p:cNvSpPr txBox="1"/>
          <p:nvPr/>
        </p:nvSpPr>
        <p:spPr>
          <a:xfrm>
            <a:off x="4355976" y="2060848"/>
            <a:ext cx="4530030" cy="5107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Vzájemně se srážejí.</a:t>
            </a:r>
            <a:endParaRPr lang="cs-CZ" sz="2400" dirty="0"/>
          </a:p>
        </p:txBody>
      </p:sp>
      <p:sp>
        <p:nvSpPr>
          <p:cNvPr id="79" name="TextovéPole 78"/>
          <p:cNvSpPr txBox="1"/>
          <p:nvPr/>
        </p:nvSpPr>
        <p:spPr>
          <a:xfrm>
            <a:off x="4355976" y="2996952"/>
            <a:ext cx="4530030" cy="5107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Narážejí také do stěny nádoby.</a:t>
            </a:r>
            <a:endParaRPr lang="cs-CZ" sz="2400" dirty="0"/>
          </a:p>
        </p:txBody>
      </p:sp>
      <p:sp>
        <p:nvSpPr>
          <p:cNvPr id="81" name="TextovéPole 80"/>
          <p:cNvSpPr txBox="1"/>
          <p:nvPr/>
        </p:nvSpPr>
        <p:spPr>
          <a:xfrm>
            <a:off x="4355976" y="5301208"/>
            <a:ext cx="4530030" cy="132802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Pokud je v okolí jiný plyn dojde postupně k promíchání obou plynů – difúze.</a:t>
            </a:r>
            <a:endParaRPr lang="cs-CZ" sz="2400" dirty="0"/>
          </a:p>
        </p:txBody>
      </p:sp>
      <p:sp>
        <p:nvSpPr>
          <p:cNvPr id="82" name="TextovéPole 81"/>
          <p:cNvSpPr txBox="1"/>
          <p:nvPr/>
        </p:nvSpPr>
        <p:spPr>
          <a:xfrm>
            <a:off x="4355976" y="3933056"/>
            <a:ext cx="4530030" cy="9194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Zahříváním se jejich rychlost zvětšuje.</a:t>
            </a:r>
            <a:endParaRPr lang="cs-CZ" sz="2400" dirty="0"/>
          </a:p>
        </p:txBody>
      </p:sp>
      <p:sp>
        <p:nvSpPr>
          <p:cNvPr id="84" name="Tlačítko akce: Vlastní 83">
            <a:hlinkClick r:id="rId2" highlightClick="1"/>
          </p:cNvPr>
          <p:cNvSpPr/>
          <p:nvPr/>
        </p:nvSpPr>
        <p:spPr>
          <a:xfrm>
            <a:off x="251520" y="6237312"/>
            <a:ext cx="3816424" cy="403761"/>
          </a:xfrm>
          <a:prstGeom prst="actionButtonBlank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SIMULACE – vlastnosti plynů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5" name="Elipsa 84"/>
          <p:cNvSpPr/>
          <p:nvPr/>
        </p:nvSpPr>
        <p:spPr>
          <a:xfrm>
            <a:off x="899592" y="4653136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Elipsa 85"/>
          <p:cNvSpPr/>
          <p:nvPr/>
        </p:nvSpPr>
        <p:spPr>
          <a:xfrm>
            <a:off x="611560" y="5373216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Elipsa 86"/>
          <p:cNvSpPr/>
          <p:nvPr/>
        </p:nvSpPr>
        <p:spPr>
          <a:xfrm>
            <a:off x="1115616" y="4941168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Elipsa 87"/>
          <p:cNvSpPr/>
          <p:nvPr/>
        </p:nvSpPr>
        <p:spPr>
          <a:xfrm>
            <a:off x="2051720" y="5013176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Elipsa 88"/>
          <p:cNvSpPr/>
          <p:nvPr/>
        </p:nvSpPr>
        <p:spPr>
          <a:xfrm>
            <a:off x="1547664" y="5445224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Elipsa 89"/>
          <p:cNvSpPr/>
          <p:nvPr/>
        </p:nvSpPr>
        <p:spPr>
          <a:xfrm>
            <a:off x="3563888" y="5157192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Elipsa 90"/>
          <p:cNvSpPr/>
          <p:nvPr/>
        </p:nvSpPr>
        <p:spPr>
          <a:xfrm>
            <a:off x="2339752" y="5517232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3" name="Přímá spojovací šipka 92"/>
          <p:cNvCxnSpPr/>
          <p:nvPr/>
        </p:nvCxnSpPr>
        <p:spPr>
          <a:xfrm flipH="1">
            <a:off x="591261" y="4825711"/>
            <a:ext cx="341758" cy="2469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Přímá spojovací šipka 93"/>
          <p:cNvCxnSpPr/>
          <p:nvPr/>
        </p:nvCxnSpPr>
        <p:spPr>
          <a:xfrm flipV="1">
            <a:off x="1259632" y="4509120"/>
            <a:ext cx="164268" cy="4278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5" name="Přímá spojovací šipka 94"/>
          <p:cNvCxnSpPr>
            <a:stCxn id="91" idx="7"/>
          </p:cNvCxnSpPr>
          <p:nvPr/>
        </p:nvCxnSpPr>
        <p:spPr>
          <a:xfrm flipV="1">
            <a:off x="2524140" y="5268613"/>
            <a:ext cx="307903" cy="2802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6" name="Přímá spojovací šipka 95"/>
          <p:cNvCxnSpPr/>
          <p:nvPr/>
        </p:nvCxnSpPr>
        <p:spPr>
          <a:xfrm flipH="1">
            <a:off x="1256236" y="5597619"/>
            <a:ext cx="307273" cy="1005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7" name="Přímá spojovací šipka 96"/>
          <p:cNvCxnSpPr/>
          <p:nvPr/>
        </p:nvCxnSpPr>
        <p:spPr>
          <a:xfrm>
            <a:off x="2173990" y="5222620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8" name="Přímá spojovací šipka 97"/>
          <p:cNvCxnSpPr/>
          <p:nvPr/>
        </p:nvCxnSpPr>
        <p:spPr>
          <a:xfrm flipV="1">
            <a:off x="827397" y="5343976"/>
            <a:ext cx="341644" cy="1205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Přímá spojovací šipka 98"/>
          <p:cNvCxnSpPr/>
          <p:nvPr/>
        </p:nvCxnSpPr>
        <p:spPr>
          <a:xfrm flipH="1">
            <a:off x="2771800" y="4365104"/>
            <a:ext cx="1924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81" grpId="0" animBg="1"/>
      <p:bldP spid="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>Vlastnosti plynů</a:t>
            </a:r>
            <a:endParaRPr lang="cs-CZ" sz="3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Plyn vyplní vždy celý objem nádoby. Plyny jsou stlačitelné a tekuté. Rozpínavost i tlak plynu jsou důsledkem pohybu molekul.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843808" y="5589240"/>
            <a:ext cx="604867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dirty="0" smtClean="0"/>
              <a:t>Mají mnohem menší hustotu </a:t>
            </a:r>
            <a:br>
              <a:rPr lang="cs-CZ" sz="2400" dirty="0" smtClean="0"/>
            </a:br>
            <a:r>
              <a:rPr lang="cs-CZ" sz="2400" dirty="0" smtClean="0"/>
              <a:t>než kapalné a pevné látky.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51520" y="4869160"/>
            <a:ext cx="4104456" cy="5107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Vyplní vždy celý objem nádoby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51520" y="3789040"/>
            <a:ext cx="2160240" cy="51077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Jsou stlačitelné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004048" y="4725144"/>
            <a:ext cx="3888432" cy="5107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Dají se přelévat (jsou tekuté)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835696" y="2924944"/>
            <a:ext cx="7050310" cy="5107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Jejich působení na stěnu nádoby popisujeme tlakem</a:t>
            </a:r>
            <a:endParaRPr lang="cs-CZ" sz="2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300192" y="3789040"/>
            <a:ext cx="2151856" cy="5107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Jsou rozpínavé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51520" y="2060848"/>
            <a:ext cx="864096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Základní vlastnosti plynů jsou:</a:t>
            </a:r>
            <a:endParaRPr lang="cs-CZ" sz="2400" dirty="0"/>
          </a:p>
        </p:txBody>
      </p:sp>
      <p:sp>
        <p:nvSpPr>
          <p:cNvPr id="12" name="Tlačítko akce: Vlastní 11">
            <a:hlinkClick r:id="rId2" highlightClick="1"/>
          </p:cNvPr>
          <p:cNvSpPr/>
          <p:nvPr/>
        </p:nvSpPr>
        <p:spPr>
          <a:xfrm>
            <a:off x="7092280" y="5877272"/>
            <a:ext cx="1584176" cy="403761"/>
          </a:xfrm>
          <a:prstGeom prst="actionButtonBlank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Hustoty plynů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9" grpId="0" animBg="1"/>
      <p:bldP spid="23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/>
              <a:t>Vlastnosti plynů</a:t>
            </a:r>
            <a:endParaRPr lang="cs-CZ" sz="3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Otázky a úkoly: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51520" y="1700808"/>
            <a:ext cx="8640960" cy="5107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1. Proč se má jízdní kolo ponechávat v létě ve stínu?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4221088"/>
            <a:ext cx="8640960" cy="9194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2. Co se stane s prázdnou PET láhví, když ji uzavřeme a vložíme do chladničky?</a:t>
            </a:r>
            <a:endParaRPr lang="cs-CZ" sz="2400" dirty="0"/>
          </a:p>
        </p:txBody>
      </p:sp>
      <p:pic>
        <p:nvPicPr>
          <p:cNvPr id="2056" name="Picture 8" descr="C:\Users\Tom\AppData\Local\Microsoft\Windows\Temporary Internet Files\Content.IE5\JZDK5EPB\MC90005750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36912"/>
            <a:ext cx="2016224" cy="1176216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3923928" y="2852936"/>
            <a:ext cx="4968552" cy="9194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V plynu, který se zahřeje vzroste tlak, </a:t>
            </a:r>
          </a:p>
          <a:p>
            <a:r>
              <a:rPr lang="cs-CZ" sz="2400" dirty="0" smtClean="0"/>
              <a:t>duše kola by mohla prasknout.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51520" y="5589240"/>
            <a:ext cx="6624736" cy="9194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Vzduch v PET lahvi se ochladí, tlak v něm klesne, láhev se smrskne.</a:t>
            </a:r>
            <a:endParaRPr lang="cs-CZ" sz="2400" dirty="0"/>
          </a:p>
        </p:txBody>
      </p:sp>
      <p:pic>
        <p:nvPicPr>
          <p:cNvPr id="2058" name="Picture 10" descr="C:\Users\Tom\AppData\Local\Microsoft\Windows\Temporary Internet Files\Content.IE5\P01V02RO\MC9003980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5661248"/>
            <a:ext cx="855878" cy="86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1052736"/>
            <a:ext cx="8640960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Použité zdroje:</a:t>
            </a:r>
          </a:p>
          <a:p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1700808"/>
            <a:ext cx="8496944" cy="48965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RAUNER, Karel, Václav HAVEL, Jitka PROKŠOVÁ a Miroslav RANDA. NAKLADATELSTVÍ FRAUS. </a:t>
            </a:r>
            <a:r>
              <a:rPr lang="cs-CZ" sz="1200" i="1" dirty="0" smtClean="0"/>
              <a:t>Fyzika 7</a:t>
            </a:r>
            <a:r>
              <a:rPr lang="cs-CZ" sz="1200" dirty="0" smtClean="0"/>
              <a:t>: </a:t>
            </a:r>
            <a:r>
              <a:rPr lang="cs-CZ" sz="1200" i="1" dirty="0" smtClean="0"/>
              <a:t>učebnice pro základní školy a víceletá gymnázia</a:t>
            </a:r>
            <a:r>
              <a:rPr lang="cs-CZ" sz="1200" dirty="0" smtClean="0"/>
              <a:t>. 1. Plzeň: </a:t>
            </a:r>
            <a:r>
              <a:rPr lang="cs-CZ" sz="1200" dirty="0" err="1" smtClean="0"/>
              <a:t>Fraus</a:t>
            </a:r>
            <a:r>
              <a:rPr lang="cs-CZ" sz="1200" dirty="0" smtClean="0"/>
              <a:t>, 2005. ISBN 80-7238-431-7</a:t>
            </a:r>
            <a:r>
              <a:rPr lang="cs-CZ" sz="1200" smtClean="0"/>
              <a:t>. </a:t>
            </a: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MICROSOFT CORPORATION. </a:t>
            </a:r>
            <a:r>
              <a:rPr lang="cs-CZ" sz="1200" i="1" dirty="0" smtClean="0"/>
              <a:t>Obrázky a jiný obsah</a:t>
            </a:r>
            <a:r>
              <a:rPr lang="cs-CZ" sz="1200" dirty="0" smtClean="0"/>
              <a:t> [online]. 2012 [cit. 2012-01-31]. Dostupné z: http://office.</a:t>
            </a:r>
            <a:r>
              <a:rPr lang="cs-CZ" sz="1200" dirty="0" err="1" smtClean="0"/>
              <a:t>microsoft.com</a:t>
            </a:r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1520" y="260648"/>
            <a:ext cx="8640960" cy="5040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Vlastnosti plynů</a:t>
            </a:r>
            <a:endParaRPr kumimoji="0" lang="cs-CZ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4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292</Words>
  <Application>Microsoft Office PowerPoint</Application>
  <PresentationFormat>Předvádění na obrazovce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Prezentace aplikace PowerPoint</vt:lpstr>
      <vt:lpstr>Vlastnosti plynů</vt:lpstr>
      <vt:lpstr>Vlastnosti plynů</vt:lpstr>
      <vt:lpstr>Vlastnosti plynů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Tom</cp:lastModifiedBy>
  <cp:revision>116</cp:revision>
  <dcterms:created xsi:type="dcterms:W3CDTF">2012-01-30T16:05:08Z</dcterms:created>
  <dcterms:modified xsi:type="dcterms:W3CDTF">2013-06-19T17:33:35Z</dcterms:modified>
</cp:coreProperties>
</file>