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7" r:id="rId2"/>
    <p:sldId id="282" r:id="rId3"/>
    <p:sldId id="281" r:id="rId4"/>
    <p:sldId id="283" r:id="rId5"/>
    <p:sldId id="280" r:id="rId6"/>
    <p:sldId id="284" r:id="rId7"/>
    <p:sldId id="279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6" autoAdjust="0"/>
    <p:restoredTop sz="98095" autoAdjust="0"/>
  </p:normalViewPr>
  <p:slideViewPr>
    <p:cSldViewPr snapToGrid="0">
      <p:cViewPr varScale="1">
        <p:scale>
          <a:sx n="113" d="100"/>
          <a:sy n="113" d="100"/>
        </p:scale>
        <p:origin x="-3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05A08-8F4C-426C-8921-4D379BF7934E}" type="datetimeFigureOut">
              <a:rPr lang="cs-CZ" smtClean="0"/>
              <a:pPr/>
              <a:t>6.2.2015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0394B-17E2-46BA-8634-34C39F806C8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659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6.2.2015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6.2.2015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6.2.2015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099D-0C6A-4764-ADF3-08DDCDDCCA55}" type="datetimeFigureOut">
              <a:rPr lang="cs-CZ" smtClean="0"/>
              <a:pPr/>
              <a:t>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7099D-0C6A-4764-ADF3-08DDCDDCCA55}" type="datetimeFigureOut">
              <a:rPr lang="cs-CZ" smtClean="0"/>
              <a:pPr/>
              <a:t>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8D6F7-4CF9-4194-9DDC-BE44DDEC0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office.microsoft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5301208"/>
            <a:ext cx="540702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10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83499"/>
              </p:ext>
            </p:extLst>
          </p:nvPr>
        </p:nvGraphicFramePr>
        <p:xfrm>
          <a:off x="755650" y="981075"/>
          <a:ext cx="7632700" cy="3891915"/>
        </p:xfrm>
        <a:graphic>
          <a:graphicData uri="http://schemas.openxmlformats.org/drawingml/2006/table">
            <a:tbl>
              <a:tblPr/>
              <a:tblGrid>
                <a:gridCol w="1944688"/>
                <a:gridCol w="568801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Škola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Základní škola Zlín, Nová cesta 268, příspěvková organizace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Vzdělávací oblast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Člověk a příroda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Vzdělávací obor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Fyzika 8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Tematický okruh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Tepelné jevy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Téma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Vypařování a kapalnění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Název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VY_32_INOVACE_19_26_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vyparovani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_a_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kapalneni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Určení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8. ročník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Autor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Mgr. Tomáš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Bobál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Vytvořeno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Leden 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Anotace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Určeno pro výuku a domácí přípravu žáků.  Žák se seznámí s vypařováním a kapalněním látek.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0173"/>
            <a:ext cx="8640960" cy="50006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cs-CZ" sz="3600" b="1" dirty="0" smtClean="0">
                <a:solidFill>
                  <a:schemeClr val="bg1"/>
                </a:solidFill>
                <a:latin typeface="Calibri" pitchFamily="34" charset="0"/>
              </a:rPr>
              <a:t>Vypařování a kapalnění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43555" y="883934"/>
            <a:ext cx="8656889" cy="8771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b="1" dirty="0" smtClean="0"/>
              <a:t>Vypařování je děj, při kterém se kapalina mění v plyn. </a:t>
            </a:r>
          </a:p>
          <a:p>
            <a:r>
              <a:rPr lang="cs-CZ" sz="2400" b="1" dirty="0" smtClean="0"/>
              <a:t>Vypařování se děje za každé teploty.</a:t>
            </a:r>
            <a:br>
              <a:rPr lang="cs-CZ" sz="2400" b="1" dirty="0" smtClean="0"/>
            </a:br>
            <a:endParaRPr lang="cs-CZ" sz="2400" b="1" dirty="0" smtClean="0"/>
          </a:p>
          <a:p>
            <a:endParaRPr lang="cs-CZ" sz="2400" b="1" dirty="0" smtClean="0"/>
          </a:p>
          <a:p>
            <a:r>
              <a:rPr lang="cs-CZ" sz="2400" b="1" dirty="0" smtClean="0"/>
              <a:t> </a:t>
            </a:r>
            <a:endParaRPr lang="cs-CZ" sz="2400" b="1" dirty="0"/>
          </a:p>
        </p:txBody>
      </p:sp>
      <p:pic>
        <p:nvPicPr>
          <p:cNvPr id="1027" name="Picture 3" descr="C:\Users\Tom\AppData\Local\Microsoft\Windows\Temporary Internet Files\Content.IE5\QWT9CDXM\MP90034151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555" y="2620112"/>
            <a:ext cx="2691926" cy="1920241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243555" y="1890914"/>
            <a:ext cx="8656889" cy="4677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b="1" dirty="0" smtClean="0"/>
              <a:t>Kde se s vypařováním setkáváme?</a:t>
            </a:r>
            <a:br>
              <a:rPr lang="cs-CZ" sz="2400" b="1" dirty="0" smtClean="0"/>
            </a:br>
            <a:endParaRPr lang="cs-CZ" sz="2400" b="1" dirty="0" smtClean="0"/>
          </a:p>
          <a:p>
            <a:endParaRPr lang="cs-CZ" sz="2400" b="1" dirty="0" smtClean="0"/>
          </a:p>
          <a:p>
            <a:r>
              <a:rPr lang="cs-CZ" sz="2400" b="1" dirty="0" smtClean="0"/>
              <a:t> </a:t>
            </a:r>
            <a:endParaRPr lang="cs-CZ" sz="2400" b="1" dirty="0"/>
          </a:p>
        </p:txBody>
      </p:sp>
      <p:pic>
        <p:nvPicPr>
          <p:cNvPr id="1036" name="Picture 12" descr="C:\Users\Tom\AppData\Local\Microsoft\Windows\Temporary Internet Files\Content.IE5\VVK7WOVV\MC9003101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374" y="4221623"/>
            <a:ext cx="1936523" cy="2138420"/>
          </a:xfrm>
          <a:prstGeom prst="rect">
            <a:avLst/>
          </a:prstGeom>
          <a:noFill/>
        </p:spPr>
      </p:pic>
      <p:pic>
        <p:nvPicPr>
          <p:cNvPr id="1041" name="Picture 17" descr="C:\Users\Tom\AppData\Local\Microsoft\Windows\Temporary Internet Files\Content.IE5\RWHRAINQ\MP90017536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1480" y="4117962"/>
            <a:ext cx="3657600" cy="2450592"/>
          </a:xfrm>
          <a:prstGeom prst="rect">
            <a:avLst/>
          </a:prstGeom>
          <a:noFill/>
        </p:spPr>
      </p:pic>
      <p:pic>
        <p:nvPicPr>
          <p:cNvPr id="1026" name="Picture 2" descr="C:\Users\Tom\AppData\Local\Microsoft\Windows\Temporary Internet Files\Content.IE5\QWT9CDXM\MC90033292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8043" y="2202349"/>
            <a:ext cx="2285926" cy="2226838"/>
          </a:xfrm>
          <a:prstGeom prst="rect">
            <a:avLst/>
          </a:prstGeom>
          <a:noFill/>
        </p:spPr>
      </p:pic>
      <p:pic>
        <p:nvPicPr>
          <p:cNvPr id="1028" name="Picture 4" descr="C:\Users\Tom\AppData\Local\Microsoft\Windows\Temporary Internet Files\Content.IE5\RWHRAINQ\MC90036093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3071" y="3429000"/>
            <a:ext cx="2530939" cy="3025823"/>
          </a:xfrm>
          <a:prstGeom prst="rect">
            <a:avLst/>
          </a:prstGeom>
          <a:noFill/>
        </p:spPr>
      </p:pic>
      <p:pic>
        <p:nvPicPr>
          <p:cNvPr id="1048" name="Picture 24" descr="C:\Users\Tom\AppData\Local\Microsoft\Windows\Temporary Internet Files\Content.IE5\VVK7WOVV\MC900391432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70754" y="2517800"/>
            <a:ext cx="1778508" cy="1822399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4238715" y="5564181"/>
            <a:ext cx="3228455" cy="46772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b="1" dirty="0" smtClean="0"/>
              <a:t>Vymyslíš další situace?</a:t>
            </a:r>
            <a:br>
              <a:rPr lang="cs-CZ" sz="2400" b="1" dirty="0" smtClean="0"/>
            </a:br>
            <a:endParaRPr lang="cs-CZ" sz="2400" b="1" dirty="0" smtClean="0"/>
          </a:p>
          <a:p>
            <a:endParaRPr lang="cs-CZ" sz="2400" b="1" dirty="0" smtClean="0"/>
          </a:p>
          <a:p>
            <a:r>
              <a:rPr lang="cs-CZ" sz="2400" b="1" dirty="0" smtClean="0"/>
              <a:t> 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0173"/>
            <a:ext cx="8640960" cy="50006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cs-CZ" sz="3600" b="1" dirty="0" smtClean="0">
                <a:solidFill>
                  <a:schemeClr val="bg1"/>
                </a:solidFill>
                <a:latin typeface="Calibri" pitchFamily="34" charset="0"/>
              </a:rPr>
              <a:t>Vypařování a kapalnění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43555" y="882511"/>
            <a:ext cx="8656889" cy="4677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b="1" dirty="0" smtClean="0"/>
              <a:t>Na čem závisí rychlost vypařování?</a:t>
            </a:r>
            <a:br>
              <a:rPr lang="cs-CZ" sz="2400" b="1" dirty="0" smtClean="0"/>
            </a:br>
            <a:endParaRPr lang="cs-CZ" sz="2400" b="1" dirty="0" smtClean="0"/>
          </a:p>
          <a:p>
            <a:endParaRPr lang="cs-CZ" sz="2400" b="1" dirty="0" smtClean="0"/>
          </a:p>
          <a:p>
            <a:r>
              <a:rPr lang="cs-CZ" sz="2400" b="1" dirty="0" smtClean="0"/>
              <a:t> </a:t>
            </a:r>
            <a:endParaRPr lang="cs-CZ" sz="2400" b="1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243555" y="1522021"/>
            <a:ext cx="8656889" cy="159719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cs-CZ" sz="2400" b="1" dirty="0" smtClean="0"/>
              <a:t>Výkres pomalovaný </a:t>
            </a:r>
            <a:r>
              <a:rPr lang="cs-CZ" sz="2400" b="1" dirty="0" err="1" smtClean="0"/>
              <a:t>vodovkami</a:t>
            </a:r>
            <a:r>
              <a:rPr lang="cs-CZ" sz="2400" b="1" dirty="0" smtClean="0"/>
              <a:t> uschne rychleji na topení.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cs-CZ" sz="2400" b="1" dirty="0" smtClean="0"/>
              <a:t>Když je venku horko, prádlo se usuší rychleji.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cs-CZ" sz="2400" b="1" dirty="0" smtClean="0"/>
              <a:t>Při fénování vlasů horkým vzduchem uschnou vlasy dříve.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cs-CZ" sz="2400" b="1" dirty="0" smtClean="0"/>
              <a:t>V létě může nastat sucho.</a:t>
            </a:r>
            <a:br>
              <a:rPr lang="cs-CZ" sz="2400" b="1" dirty="0" smtClean="0"/>
            </a:br>
            <a:endParaRPr lang="cs-CZ" sz="2400" b="1" dirty="0" smtClean="0"/>
          </a:p>
          <a:p>
            <a:endParaRPr lang="cs-CZ" sz="2400" b="1" dirty="0" smtClean="0"/>
          </a:p>
          <a:p>
            <a:r>
              <a:rPr lang="cs-CZ" sz="2400" b="1" dirty="0" smtClean="0"/>
              <a:t> </a:t>
            </a:r>
            <a:endParaRPr lang="cs-CZ" sz="2400" b="1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243555" y="3195137"/>
            <a:ext cx="8656889" cy="4677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b="1" dirty="0" smtClean="0"/>
              <a:t>Rychlost vypařování závisí </a:t>
            </a:r>
            <a:r>
              <a:rPr lang="cs-CZ" sz="2400" b="1" dirty="0" smtClean="0">
                <a:solidFill>
                  <a:srgbClr val="C00000"/>
                </a:solidFill>
              </a:rPr>
              <a:t>na teplotě</a:t>
            </a:r>
            <a:r>
              <a:rPr lang="cs-CZ" sz="2400" b="1" dirty="0" smtClean="0"/>
              <a:t>.</a:t>
            </a:r>
            <a:br>
              <a:rPr lang="cs-CZ" sz="2400" b="1" dirty="0" smtClean="0"/>
            </a:br>
            <a:endParaRPr lang="cs-CZ" sz="2400" b="1" dirty="0" smtClean="0"/>
          </a:p>
          <a:p>
            <a:endParaRPr lang="cs-CZ" sz="2400" b="1" dirty="0" smtClean="0"/>
          </a:p>
          <a:p>
            <a:r>
              <a:rPr lang="cs-CZ" sz="2400" b="1" dirty="0" smtClean="0"/>
              <a:t> </a:t>
            </a:r>
            <a:endParaRPr lang="cs-CZ" sz="2400" b="1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243555" y="3810870"/>
            <a:ext cx="8656889" cy="22737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cs-CZ" sz="2400" b="1" dirty="0" smtClean="0"/>
              <a:t>Kdy se voda vypaří rychleji? Když bude v hrnku nebo když ji rozlijeme po podlaze?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cs-CZ" sz="2400" b="1" dirty="0" smtClean="0"/>
              <a:t>Kdy se ředidlo z barvy vypaří rychleji? Když bude v nádobě nebo pokud barvu rozetřeme na plochu.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cs-CZ" sz="2400" b="1" dirty="0" smtClean="0"/>
              <a:t>Kdy uschne prádlo rychleji? Když jej necháme v koši </a:t>
            </a:r>
            <a:r>
              <a:rPr lang="cs-CZ" sz="2400" b="1" dirty="0" smtClean="0">
                <a:sym typeface="Wingdings" pitchFamily="2" charset="2"/>
              </a:rPr>
              <a:t></a:t>
            </a:r>
            <a:r>
              <a:rPr lang="cs-CZ" sz="2400" b="1" dirty="0" smtClean="0"/>
              <a:t> nebo když jej rozvěšíme na šňůry?</a:t>
            </a:r>
          </a:p>
          <a:p>
            <a:pPr marL="457200" indent="-457200"/>
            <a:r>
              <a:rPr lang="cs-CZ" sz="2400" b="1" dirty="0" smtClean="0"/>
              <a:t/>
            </a:r>
            <a:br>
              <a:rPr lang="cs-CZ" sz="2400" b="1" dirty="0" smtClean="0"/>
            </a:br>
            <a:endParaRPr lang="cs-CZ" sz="2400" b="1" dirty="0" smtClean="0"/>
          </a:p>
          <a:p>
            <a:endParaRPr lang="cs-CZ" sz="2400" b="1" dirty="0" smtClean="0"/>
          </a:p>
          <a:p>
            <a:r>
              <a:rPr lang="cs-CZ" sz="2400" b="1" dirty="0" smtClean="0"/>
              <a:t> </a:t>
            </a:r>
            <a:endParaRPr lang="cs-CZ" sz="2400" b="1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243555" y="6174058"/>
            <a:ext cx="8656889" cy="4677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b="1" dirty="0" smtClean="0"/>
              <a:t>Rychlost vypařování závisí </a:t>
            </a:r>
            <a:r>
              <a:rPr lang="cs-CZ" sz="2400" b="1" dirty="0" smtClean="0">
                <a:solidFill>
                  <a:srgbClr val="C00000"/>
                </a:solidFill>
              </a:rPr>
              <a:t>na velikosti povrchu </a:t>
            </a:r>
            <a:r>
              <a:rPr lang="cs-CZ" sz="2400" b="1" dirty="0" smtClean="0"/>
              <a:t>kapaliny.</a:t>
            </a:r>
            <a:br>
              <a:rPr lang="cs-CZ" sz="2400" b="1" dirty="0" smtClean="0"/>
            </a:br>
            <a:endParaRPr lang="cs-CZ" sz="2400" b="1" dirty="0" smtClean="0"/>
          </a:p>
          <a:p>
            <a:endParaRPr lang="cs-CZ" sz="2400" b="1" dirty="0" smtClean="0"/>
          </a:p>
          <a:p>
            <a:r>
              <a:rPr lang="cs-CZ" sz="2400" b="1" dirty="0" smtClean="0"/>
              <a:t> 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1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0173"/>
            <a:ext cx="8640960" cy="50006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cs-CZ" sz="3600" b="1" dirty="0" smtClean="0">
                <a:solidFill>
                  <a:schemeClr val="bg1"/>
                </a:solidFill>
                <a:latin typeface="Calibri" pitchFamily="34" charset="0"/>
              </a:rPr>
              <a:t>Vypařování a kapalnění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43555" y="882511"/>
            <a:ext cx="8656889" cy="4677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b="1" dirty="0" smtClean="0"/>
              <a:t>Na čem závisí rychlost vypařování?</a:t>
            </a:r>
            <a:br>
              <a:rPr lang="cs-CZ" sz="2400" b="1" dirty="0" smtClean="0"/>
            </a:br>
            <a:endParaRPr lang="cs-CZ" sz="2400" b="1" dirty="0" smtClean="0"/>
          </a:p>
          <a:p>
            <a:endParaRPr lang="cs-CZ" sz="2400" b="1" dirty="0" smtClean="0"/>
          </a:p>
          <a:p>
            <a:r>
              <a:rPr lang="cs-CZ" sz="2400" b="1" dirty="0" smtClean="0"/>
              <a:t> </a:t>
            </a:r>
            <a:endParaRPr lang="cs-CZ" sz="2400" b="1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243555" y="1513475"/>
            <a:ext cx="8656889" cy="12040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cs-CZ" sz="2400" b="1" dirty="0" smtClean="0"/>
              <a:t>Uschne prádlo rychleji když fouká vítr?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cs-CZ" sz="2400" b="1" dirty="0" smtClean="0"/>
              <a:t>Proč po vytření podlahy často otvíráme „do průvanu“?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cs-CZ" sz="2400" b="1" dirty="0" smtClean="0"/>
              <a:t>Jak se auto suší v myčce po umytí?</a:t>
            </a:r>
            <a:br>
              <a:rPr lang="cs-CZ" sz="2400" b="1" dirty="0" smtClean="0"/>
            </a:br>
            <a:endParaRPr lang="cs-CZ" sz="2400" b="1" dirty="0" smtClean="0"/>
          </a:p>
          <a:p>
            <a:endParaRPr lang="cs-CZ" sz="2400" b="1" dirty="0" smtClean="0"/>
          </a:p>
          <a:p>
            <a:r>
              <a:rPr lang="cs-CZ" sz="2400" b="1" dirty="0" smtClean="0"/>
              <a:t> </a:t>
            </a:r>
            <a:endParaRPr lang="cs-CZ" sz="2400" b="1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243555" y="2802030"/>
            <a:ext cx="8656889" cy="4677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b="1" dirty="0" smtClean="0"/>
              <a:t>Rychlost vypařování závisí </a:t>
            </a:r>
            <a:r>
              <a:rPr lang="cs-CZ" sz="2400" b="1" dirty="0" smtClean="0">
                <a:solidFill>
                  <a:srgbClr val="C00000"/>
                </a:solidFill>
              </a:rPr>
              <a:t>na odvádění vznikajících par</a:t>
            </a:r>
            <a:r>
              <a:rPr lang="cs-CZ" sz="2400" b="1" dirty="0" smtClean="0"/>
              <a:t>.</a:t>
            </a:r>
            <a:br>
              <a:rPr lang="cs-CZ" sz="2400" b="1" dirty="0" smtClean="0"/>
            </a:br>
            <a:endParaRPr lang="cs-CZ" sz="2400" b="1" dirty="0" smtClean="0"/>
          </a:p>
          <a:p>
            <a:endParaRPr lang="cs-CZ" sz="2400" b="1" dirty="0" smtClean="0"/>
          </a:p>
          <a:p>
            <a:r>
              <a:rPr lang="cs-CZ" sz="2400" b="1" dirty="0" smtClean="0"/>
              <a:t> </a:t>
            </a:r>
            <a:endParaRPr lang="cs-CZ" sz="2400" b="1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243555" y="3810870"/>
            <a:ext cx="8656889" cy="22737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457200" indent="-457200"/>
            <a:r>
              <a:rPr lang="cs-CZ" sz="2400" b="1" dirty="0" smtClean="0"/>
              <a:t/>
            </a:r>
            <a:br>
              <a:rPr lang="cs-CZ" sz="2400" b="1" dirty="0" smtClean="0"/>
            </a:br>
            <a:endParaRPr lang="cs-CZ" sz="2400" b="1" dirty="0" smtClean="0"/>
          </a:p>
          <a:p>
            <a:endParaRPr lang="cs-CZ" sz="2400" b="1" dirty="0" smtClean="0"/>
          </a:p>
          <a:p>
            <a:r>
              <a:rPr lang="cs-CZ" sz="2400" b="1" dirty="0" smtClean="0"/>
              <a:t> </a:t>
            </a:r>
            <a:endParaRPr lang="cs-CZ" sz="2400" b="1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243555" y="3429000"/>
            <a:ext cx="8656889" cy="159407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b="1" dirty="0" smtClean="0"/>
              <a:t>Proveďme pokus: </a:t>
            </a:r>
          </a:p>
          <a:p>
            <a:r>
              <a:rPr lang="cs-CZ" sz="2400" b="1" dirty="0" smtClean="0"/>
              <a:t>Na kousek sklíčka kápneme kapku vody, oleje a lihu. Pozorujme, jak se budou jednotlivé látky vypařovat. Co se podle vás vypaří nejrychleji?</a:t>
            </a:r>
            <a:br>
              <a:rPr lang="cs-CZ" sz="2400" b="1" dirty="0" smtClean="0"/>
            </a:br>
            <a:endParaRPr lang="cs-CZ" sz="2400" b="1" dirty="0" smtClean="0"/>
          </a:p>
          <a:p>
            <a:endParaRPr lang="cs-CZ" sz="2400" b="1" dirty="0" smtClean="0"/>
          </a:p>
          <a:p>
            <a:r>
              <a:rPr lang="cs-CZ" sz="2400" b="1" dirty="0" smtClean="0"/>
              <a:t> </a:t>
            </a:r>
            <a:endParaRPr lang="cs-CZ" sz="24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243555" y="5201974"/>
            <a:ext cx="8656889" cy="4677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b="1" dirty="0" smtClean="0"/>
              <a:t>Rychlost vypařování závisí </a:t>
            </a:r>
            <a:r>
              <a:rPr lang="cs-CZ" sz="2400" b="1" dirty="0" smtClean="0">
                <a:solidFill>
                  <a:srgbClr val="C00000"/>
                </a:solidFill>
              </a:rPr>
              <a:t>chemickém složení kapaliny</a:t>
            </a:r>
            <a:r>
              <a:rPr lang="cs-CZ" sz="2400" b="1" dirty="0" smtClean="0"/>
              <a:t>. 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 </a:t>
            </a:r>
            <a:endParaRPr lang="cs-CZ" sz="24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43555" y="5824394"/>
            <a:ext cx="8656889" cy="8242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b="1" dirty="0" smtClean="0"/>
              <a:t>Rychle se vypařující kapaliny nazýváme těkavé, např. aceton, benzín, líh. Na co musíme dávat pozor?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 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0173"/>
            <a:ext cx="8640960" cy="50006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cs-CZ" sz="3600" b="1" dirty="0" smtClean="0">
                <a:solidFill>
                  <a:schemeClr val="bg1"/>
                </a:solidFill>
                <a:latin typeface="Calibri" pitchFamily="34" charset="0"/>
              </a:rPr>
              <a:t>Vypařování a kapalnění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46681" y="895406"/>
            <a:ext cx="8650638" cy="8308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b="1" dirty="0" smtClean="0"/>
              <a:t>K vypařování kapaliny je třeba energie. Vypařující se kapalina odebírá svému okolí teplo, tím jej ochlazuje.</a:t>
            </a:r>
            <a:br>
              <a:rPr lang="cs-CZ" sz="2400" b="1" dirty="0" smtClean="0"/>
            </a:br>
            <a:endParaRPr lang="cs-CZ" sz="2400" b="1" dirty="0" smtClean="0"/>
          </a:p>
          <a:p>
            <a:endParaRPr lang="cs-CZ" sz="2400" b="1" dirty="0" smtClean="0"/>
          </a:p>
          <a:p>
            <a:r>
              <a:rPr lang="cs-CZ" sz="2400" b="1" dirty="0" smtClean="0"/>
              <a:t> </a:t>
            </a:r>
            <a:endParaRPr lang="cs-CZ" sz="2400" b="1" dirty="0"/>
          </a:p>
        </p:txBody>
      </p:sp>
      <p:pic>
        <p:nvPicPr>
          <p:cNvPr id="2050" name="Picture 2" descr="C:\Users\Tom\AppData\Local\Microsoft\Windows\Temporary Internet Files\Content.IE5\VVK7WOVV\MP90042760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479" y="1965532"/>
            <a:ext cx="3010469" cy="2881047"/>
          </a:xfrm>
          <a:prstGeom prst="rect">
            <a:avLst/>
          </a:prstGeom>
          <a:noFill/>
        </p:spPr>
      </p:pic>
      <p:pic>
        <p:nvPicPr>
          <p:cNvPr id="2054" name="Picture 6" descr="C:\Users\Tom\AppData\Local\Microsoft\Windows\Temporary Internet Files\Content.IE5\QWT9CDXM\MP90040730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9323" y="1989742"/>
            <a:ext cx="2306180" cy="2879913"/>
          </a:xfrm>
          <a:prstGeom prst="rect">
            <a:avLst/>
          </a:prstGeom>
          <a:noFill/>
        </p:spPr>
      </p:pic>
      <p:pic>
        <p:nvPicPr>
          <p:cNvPr id="2060" name="Picture 12" descr="C:\Users\Tom\AppData\Local\Microsoft\Windows\Temporary Internet Files\Content.IE5\VVK7WOVV\MP90042763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7694" y="1989033"/>
            <a:ext cx="2879933" cy="2879933"/>
          </a:xfrm>
          <a:prstGeom prst="rect">
            <a:avLst/>
          </a:prstGeom>
          <a:noFill/>
        </p:spPr>
      </p:pic>
      <p:pic>
        <p:nvPicPr>
          <p:cNvPr id="2065" name="Picture 17" descr="C:\Users\Tom\AppData\Local\Microsoft\Windows\Temporary Internet Files\Content.IE5\RWHRAINQ\MP900438899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1259" y="4623274"/>
            <a:ext cx="3100911" cy="2064321"/>
          </a:xfrm>
          <a:prstGeom prst="rect">
            <a:avLst/>
          </a:prstGeom>
          <a:noFill/>
        </p:spPr>
      </p:pic>
      <p:pic>
        <p:nvPicPr>
          <p:cNvPr id="2067" name="Picture 19" descr="C:\Users\Tom\AppData\Local\Microsoft\Windows\Temporary Internet Files\Content.IE5\QWT9CDXM\MP900408925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0260" y="4369036"/>
            <a:ext cx="2309501" cy="2309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0173"/>
            <a:ext cx="8640960" cy="50006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cs-CZ" sz="3600" b="1" dirty="0" smtClean="0">
                <a:solidFill>
                  <a:schemeClr val="bg1"/>
                </a:solidFill>
                <a:latin typeface="Calibri" pitchFamily="34" charset="0"/>
              </a:rPr>
              <a:t>Vypařování a kapalnění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46681" y="895406"/>
            <a:ext cx="8650638" cy="8308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b="1" dirty="0" smtClean="0"/>
              <a:t>Kapalnění </a:t>
            </a:r>
            <a:r>
              <a:rPr lang="cs-CZ" sz="2400" dirty="0" smtClean="0"/>
              <a:t>(kondenzace) </a:t>
            </a:r>
            <a:r>
              <a:rPr lang="cs-CZ" sz="2400" b="1" dirty="0" smtClean="0"/>
              <a:t>je přeměna plynu v kapalinu. </a:t>
            </a:r>
          </a:p>
          <a:p>
            <a:r>
              <a:rPr lang="cs-CZ" sz="2400" b="1" dirty="0" smtClean="0"/>
              <a:t>Je to opačný děj k vypařování.</a:t>
            </a:r>
            <a:br>
              <a:rPr lang="cs-CZ" sz="2400" b="1" dirty="0" smtClean="0"/>
            </a:br>
            <a:endParaRPr lang="cs-CZ" sz="2400" b="1" dirty="0" smtClean="0"/>
          </a:p>
          <a:p>
            <a:endParaRPr lang="cs-CZ" sz="2400" b="1" dirty="0" smtClean="0"/>
          </a:p>
          <a:p>
            <a:r>
              <a:rPr lang="cs-CZ" sz="2400" b="1" dirty="0" smtClean="0"/>
              <a:t> </a:t>
            </a:r>
            <a:endParaRPr lang="cs-CZ" sz="2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43556" y="1970674"/>
            <a:ext cx="4379719" cy="40113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cs-CZ" sz="2400" b="1" dirty="0" smtClean="0"/>
              <a:t>Dýchneme-li na studené sklo, orosí se. Vodní pára vlivem ochlazení zkapalněla.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cs-CZ" sz="2400" b="1" dirty="0" smtClean="0"/>
              <a:t>Ranní rosa je také důsledkem zkapalnění vodní páry na chladných částech rostlin.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cs-CZ" sz="2400" b="1" dirty="0" smtClean="0"/>
              <a:t>Proč se orosí sklenice v níž je studený nápoj?</a:t>
            </a:r>
            <a:br>
              <a:rPr lang="cs-CZ" sz="2400" b="1" dirty="0" smtClean="0"/>
            </a:br>
            <a:endParaRPr lang="cs-CZ" sz="2400" b="1" dirty="0" smtClean="0"/>
          </a:p>
          <a:p>
            <a:endParaRPr lang="cs-CZ" sz="2400" b="1" dirty="0" smtClean="0"/>
          </a:p>
          <a:p>
            <a:r>
              <a:rPr lang="cs-CZ" sz="2400" b="1" dirty="0" smtClean="0"/>
              <a:t> </a:t>
            </a:r>
            <a:endParaRPr lang="cs-CZ" sz="2400" b="1" dirty="0"/>
          </a:p>
        </p:txBody>
      </p:sp>
      <p:pic>
        <p:nvPicPr>
          <p:cNvPr id="1026" name="Picture 2" descr="C:\Users\Tom\AppData\Local\Microsoft\Windows\Temporary Internet Files\Content.IE5\RWHRAINQ\MP90042305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1" y="2016806"/>
            <a:ext cx="4078479" cy="4078479"/>
          </a:xfrm>
          <a:prstGeom prst="rect">
            <a:avLst/>
          </a:prstGeom>
          <a:noFill/>
        </p:spPr>
      </p:pic>
      <p:pic>
        <p:nvPicPr>
          <p:cNvPr id="6" name="Obrázek 5" descr="DSCN0445.JPG"/>
          <p:cNvPicPr>
            <a:picLocks noChangeAspect="1"/>
          </p:cNvPicPr>
          <p:nvPr/>
        </p:nvPicPr>
        <p:blipFill>
          <a:blip r:embed="rId3" cstate="print"/>
          <a:srcRect b="30201"/>
          <a:stretch>
            <a:fillRect/>
          </a:stretch>
        </p:blipFill>
        <p:spPr>
          <a:xfrm>
            <a:off x="3022600" y="4756150"/>
            <a:ext cx="3513667" cy="1839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251520" y="946862"/>
            <a:ext cx="8640960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cs-CZ" sz="2400" b="1" dirty="0" smtClean="0"/>
              <a:t>Použité zdroje:</a:t>
            </a:r>
          </a:p>
          <a:p>
            <a:endParaRPr lang="cs-CZ" sz="2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23528" y="1628800"/>
            <a:ext cx="8496944" cy="49685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cs-CZ" sz="1200" dirty="0"/>
              <a:t>RAUNER, Karel, Josef PETŘÍK, Jitka PROŠKOVÁ a Miroslav RANDA. NAKLADATELSTVÍ FRAUS. </a:t>
            </a:r>
            <a:r>
              <a:rPr lang="cs-CZ" sz="1200" i="1" dirty="0"/>
              <a:t>Fyzika 8</a:t>
            </a:r>
            <a:r>
              <a:rPr lang="cs-CZ" sz="1200" dirty="0"/>
              <a:t>: </a:t>
            </a:r>
            <a:r>
              <a:rPr lang="cs-CZ" sz="1200" i="1" dirty="0"/>
              <a:t>učebnice pro základní školy a víceletá gymnázia</a:t>
            </a:r>
            <a:r>
              <a:rPr lang="cs-CZ" sz="1200" dirty="0"/>
              <a:t>. 1. Plzeň: Fraus, 2006. ISBN 80-7238-525-9</a:t>
            </a:r>
            <a:r>
              <a:rPr lang="cs-CZ" sz="12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/>
              <a:t>MICROSOFT CORPORATION. </a:t>
            </a:r>
            <a:r>
              <a:rPr lang="cs-CZ" sz="1200" i="1" dirty="0" smtClean="0"/>
              <a:t>Obrázky a jiný obsah</a:t>
            </a:r>
            <a:r>
              <a:rPr lang="cs-CZ" sz="1200" dirty="0" smtClean="0"/>
              <a:t> [online]. 2012 [cit. 2012-09-01]. Dostupné z: </a:t>
            </a:r>
            <a:r>
              <a:rPr lang="cs-CZ" sz="1200" dirty="0" smtClean="0">
                <a:hlinkClick r:id="rId2"/>
              </a:rPr>
              <a:t>http://office.</a:t>
            </a:r>
            <a:r>
              <a:rPr lang="cs-CZ" sz="1200" dirty="0" err="1" smtClean="0">
                <a:hlinkClick r:id="rId2"/>
              </a:rPr>
              <a:t>microsoft.com</a:t>
            </a:r>
            <a:endParaRPr lang="cs-CZ" sz="1200" dirty="0" smtClean="0"/>
          </a:p>
          <a:p>
            <a:pPr marL="228600" indent="-228600"/>
            <a:r>
              <a:rPr lang="cs-CZ" sz="1200" dirty="0" smtClean="0"/>
              <a:t/>
            </a:r>
            <a:br>
              <a:rPr lang="cs-CZ" sz="1200" dirty="0" smtClean="0"/>
            </a:br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51520" y="230974"/>
            <a:ext cx="8640960" cy="50006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cs-CZ" sz="3600" b="1" dirty="0" smtClean="0">
                <a:solidFill>
                  <a:schemeClr val="bg1"/>
                </a:solidFill>
                <a:latin typeface="Calibri" pitchFamily="34" charset="0"/>
              </a:rPr>
              <a:t>Vypařování a kapalnění</a:t>
            </a:r>
          </a:p>
        </p:txBody>
      </p:sp>
    </p:spTree>
    <p:extLst>
      <p:ext uri="{BB962C8B-B14F-4D97-AF65-F5344CB8AC3E}">
        <p14:creationId xmlns:p14="http://schemas.microsoft.com/office/powerpoint/2010/main" val="428463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8277</TotalTime>
  <Words>450</Words>
  <Application>Microsoft Office PowerPoint</Application>
  <PresentationFormat>Předvádění na obrazovce (4:3)</PresentationFormat>
  <Paragraphs>101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sady Office</vt:lpstr>
      <vt:lpstr>Prezentace aplikace PowerPoint</vt:lpstr>
      <vt:lpstr>Vypařování a kapalnění</vt:lpstr>
      <vt:lpstr>Vypařování a kapalnění</vt:lpstr>
      <vt:lpstr>Vypařování a kapalnění</vt:lpstr>
      <vt:lpstr>Vypařování a kapalnění</vt:lpstr>
      <vt:lpstr>Vypařování a kapalnění</vt:lpstr>
      <vt:lpstr>Vypařování a kapalnění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</dc:creator>
  <cp:lastModifiedBy>Bobál Tomáš</cp:lastModifiedBy>
  <cp:revision>818</cp:revision>
  <dcterms:created xsi:type="dcterms:W3CDTF">2012-01-30T16:05:08Z</dcterms:created>
  <dcterms:modified xsi:type="dcterms:W3CDTF">2015-02-06T07:22:26Z</dcterms:modified>
</cp:coreProperties>
</file>