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80" r:id="rId3"/>
    <p:sldId id="292" r:id="rId4"/>
    <p:sldId id="293" r:id="rId5"/>
    <p:sldId id="27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8095" autoAdjust="0"/>
  </p:normalViewPr>
  <p:slideViewPr>
    <p:cSldViewPr snapToGrid="0">
      <p:cViewPr>
        <p:scale>
          <a:sx n="110" d="100"/>
          <a:sy n="11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05A08-8F4C-426C-8921-4D379BF7934E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394B-17E2-46BA-8634-34C39F806C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65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301208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543490"/>
              </p:ext>
            </p:extLst>
          </p:nvPr>
        </p:nvGraphicFramePr>
        <p:xfrm>
          <a:off x="755650" y="981075"/>
          <a:ext cx="7632700" cy="3891915"/>
        </p:xfrm>
        <a:graphic>
          <a:graphicData uri="http://schemas.openxmlformats.org/drawingml/2006/table">
            <a:tbl>
              <a:tblPr/>
              <a:tblGrid>
                <a:gridCol w="1944688"/>
                <a:gridCol w="5688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8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Práce a energie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Pohybová energie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VY_32_INOVACE_4_26_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pohybova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_energie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8.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Říjen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Žák se seznámí s pohybovou energií tělesa (pouze kvalitativně).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Pohybová energie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54436"/>
            <a:ext cx="8640960" cy="8743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Pohybová (kinetická) energie je druh mechanické energie, </a:t>
            </a:r>
          </a:p>
          <a:p>
            <a:r>
              <a:rPr lang="cs-CZ" sz="2400" b="1" dirty="0" smtClean="0"/>
              <a:t>kterou má pohybující se těleso. Značíme ji </a:t>
            </a:r>
            <a:r>
              <a:rPr lang="cs-CZ" sz="2400" b="1" dirty="0" err="1" smtClean="0"/>
              <a:t>E</a:t>
            </a:r>
            <a:r>
              <a:rPr lang="cs-CZ" sz="2400" b="1" baseline="-25000" dirty="0" err="1" smtClean="0"/>
              <a:t>k</a:t>
            </a:r>
            <a:r>
              <a:rPr lang="cs-CZ" sz="2400" b="1" dirty="0" smtClean="0"/>
              <a:t> 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31058" y="2165230"/>
            <a:ext cx="6245524" cy="1647645"/>
          </a:xfrm>
          <a:prstGeom prst="wedgeRoundRectCallout">
            <a:avLst>
              <a:gd name="adj1" fmla="val -32203"/>
              <a:gd name="adj2" fmla="val 9042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>
                <a:solidFill>
                  <a:schemeClr val="accent6"/>
                </a:solidFill>
              </a:rPr>
              <a:t>K rozpohybování tělesa je třeba vykonat práci </a:t>
            </a:r>
          </a:p>
          <a:p>
            <a:pPr algn="ctr"/>
            <a:r>
              <a:rPr lang="cs-CZ" sz="2400" b="1" dirty="0" smtClean="0">
                <a:solidFill>
                  <a:schemeClr val="accent6"/>
                </a:solidFill>
              </a:rPr>
              <a:t>(na těleso působí síla po určité dráze).</a:t>
            </a:r>
          </a:p>
          <a:p>
            <a:pPr algn="ctr"/>
            <a:r>
              <a:rPr lang="cs-CZ" sz="2400" b="1" dirty="0" smtClean="0">
                <a:solidFill>
                  <a:schemeClr val="accent3"/>
                </a:solidFill>
              </a:rPr>
              <a:t>Vykonaná práce zůstane uchována v pohybové energii tělesa.</a:t>
            </a:r>
            <a:endParaRPr lang="cs-CZ" sz="2400" b="1" i="1" dirty="0" smtClean="0">
              <a:solidFill>
                <a:schemeClr val="accent3"/>
              </a:solidFill>
            </a:endParaRPr>
          </a:p>
          <a:p>
            <a:pPr algn="ctr"/>
            <a:endParaRPr lang="cs-CZ" sz="2400" b="1" dirty="0" smtClean="0">
              <a:solidFill>
                <a:schemeClr val="tx1"/>
              </a:solidFill>
            </a:endParaRPr>
          </a:p>
          <a:p>
            <a:pPr algn="ctr"/>
            <a:endParaRPr lang="cs-CZ" sz="2400" b="1" dirty="0" smtClean="0">
              <a:solidFill>
                <a:schemeClr val="tx1"/>
              </a:solidFill>
            </a:endParaRPr>
          </a:p>
          <a:p>
            <a:pPr algn="ctr"/>
            <a:endParaRPr lang="cs-CZ" sz="2400" b="1" dirty="0" smtClean="0">
              <a:solidFill>
                <a:schemeClr val="tx1"/>
              </a:solidFill>
            </a:endParaRPr>
          </a:p>
          <a:p>
            <a:pPr algn="ctr"/>
            <a:endParaRPr lang="cs-CZ" sz="2400" b="1" dirty="0" smtClean="0">
              <a:solidFill>
                <a:schemeClr val="tx1"/>
              </a:solidFill>
            </a:endParaRPr>
          </a:p>
          <a:p>
            <a:pPr algn="ctr"/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2052" name="Picture 4" descr="C:\Users\Tom\AppData\Local\Microsoft\Windows\Temporary Internet Files\Content.IE5\ZCRACRBI\MC90021289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37880" y="3398807"/>
            <a:ext cx="3747110" cy="29764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Pohybová energie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54434"/>
            <a:ext cx="8640960" cy="264278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Pohybová energie závisí na: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accent3"/>
                </a:solidFill>
              </a:rPr>
              <a:t>Hmotnosti tělesa </a:t>
            </a:r>
            <a:r>
              <a:rPr lang="cs-CZ" sz="2400" b="1" dirty="0" smtClean="0"/>
              <a:t>(</a:t>
            </a:r>
            <a:r>
              <a:rPr lang="cs-CZ" sz="2400" b="1" dirty="0" err="1" smtClean="0"/>
              <a:t>přímoúměrně</a:t>
            </a:r>
            <a:r>
              <a:rPr lang="cs-CZ" sz="2400" b="1" dirty="0" smtClean="0"/>
              <a:t>)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accent1"/>
                </a:solidFill>
              </a:rPr>
              <a:t>Rychlosti pohybu tělesa </a:t>
            </a:r>
            <a:endParaRPr lang="cs-CZ" sz="2400" b="1" dirty="0"/>
          </a:p>
          <a:p>
            <a:r>
              <a:rPr lang="cs-CZ" sz="2400" dirty="0" smtClean="0"/>
              <a:t>(zvětší-li se rychlost tělesa </a:t>
            </a:r>
            <a:r>
              <a:rPr lang="cs-CZ" sz="2400" b="1" dirty="0" smtClean="0"/>
              <a:t>2krát, </a:t>
            </a:r>
            <a:r>
              <a:rPr lang="cs-CZ" sz="2400" dirty="0" smtClean="0"/>
              <a:t>pohybová energie se zvětší </a:t>
            </a:r>
            <a:r>
              <a:rPr lang="cs-CZ" sz="2400" b="1" dirty="0" smtClean="0"/>
              <a:t>4krát</a:t>
            </a:r>
          </a:p>
          <a:p>
            <a:r>
              <a:rPr lang="cs-CZ" sz="2400" dirty="0" smtClean="0"/>
              <a:t>zvětší-li se rychlost tělesa </a:t>
            </a:r>
            <a:r>
              <a:rPr lang="cs-CZ" sz="2400" b="1" dirty="0" smtClean="0"/>
              <a:t>3krát, </a:t>
            </a:r>
            <a:r>
              <a:rPr lang="cs-CZ" sz="2400" dirty="0" smtClean="0"/>
              <a:t>pohybová energie se zvětší </a:t>
            </a:r>
            <a:r>
              <a:rPr lang="cs-CZ" sz="2400" b="1" dirty="0" smtClean="0"/>
              <a:t>9krát</a:t>
            </a:r>
            <a:br>
              <a:rPr lang="cs-CZ" sz="2400" b="1" dirty="0" smtClean="0"/>
            </a:br>
            <a:r>
              <a:rPr lang="cs-CZ" sz="2400" dirty="0" smtClean="0"/>
              <a:t>zvětší-li se rychlost tělesa </a:t>
            </a:r>
            <a:r>
              <a:rPr lang="cs-CZ" sz="2400" b="1" dirty="0" smtClean="0"/>
              <a:t>5krát, </a:t>
            </a:r>
            <a:r>
              <a:rPr lang="cs-CZ" sz="2400" dirty="0" smtClean="0"/>
              <a:t>pohybová energie se zvětší </a:t>
            </a:r>
            <a:r>
              <a:rPr lang="cs-CZ" sz="2400" b="1" dirty="0" smtClean="0"/>
              <a:t>25krát</a:t>
            </a:r>
          </a:p>
          <a:p>
            <a:r>
              <a:rPr lang="cs-CZ" sz="2400" dirty="0" smtClean="0"/>
              <a:t>atp.)</a:t>
            </a:r>
          </a:p>
          <a:p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389516" y="4566691"/>
          <a:ext cx="3075167" cy="1740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Rovnice" r:id="rId3" imgW="787320" imgH="393480" progId="Equation.3">
                  <p:embed/>
                </p:oleObj>
              </mc:Choice>
              <mc:Fallback>
                <p:oleObj name="Rovnice" r:id="rId3" imgW="7873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516" y="4566691"/>
                        <a:ext cx="3075167" cy="17404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38148" y="3749933"/>
            <a:ext cx="2789724" cy="873825"/>
          </a:xfrm>
          <a:prstGeom prst="wedgeRoundRectCallout">
            <a:avLst>
              <a:gd name="adj1" fmla="val 40258"/>
              <a:gd name="adj2" fmla="val 10036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smtClean="0">
                <a:solidFill>
                  <a:srgbClr val="C00000"/>
                </a:solidFill>
              </a:rPr>
              <a:t>Pohybová </a:t>
            </a:r>
            <a:r>
              <a:rPr lang="cs-CZ" sz="2400" b="1" dirty="0" smtClean="0">
                <a:solidFill>
                  <a:srgbClr val="C00000"/>
                </a:solidFill>
              </a:rPr>
              <a:t>energie</a:t>
            </a:r>
          </a:p>
          <a:p>
            <a:pPr algn="ctr"/>
            <a:r>
              <a:rPr lang="cs-CZ" sz="2400" b="1" dirty="0" smtClean="0"/>
              <a:t>joule (J) </a:t>
            </a:r>
            <a:endParaRPr lang="cs-CZ" sz="2400" b="1" i="1" dirty="0" smtClean="0"/>
          </a:p>
          <a:p>
            <a:pPr algn="ctr"/>
            <a:endParaRPr lang="cs-CZ" sz="2400" b="1" dirty="0" smtClean="0"/>
          </a:p>
          <a:p>
            <a:pPr algn="ctr"/>
            <a:endParaRPr lang="cs-CZ" sz="2400" b="1" dirty="0" smtClean="0"/>
          </a:p>
          <a:p>
            <a:pPr algn="ctr"/>
            <a:endParaRPr lang="cs-CZ" sz="2400" b="1" dirty="0" smtClean="0"/>
          </a:p>
          <a:p>
            <a:pPr algn="ctr"/>
            <a:endParaRPr lang="cs-CZ" sz="2400" b="1" dirty="0" smtClean="0"/>
          </a:p>
          <a:p>
            <a:pPr algn="ctr"/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65068" y="3761054"/>
            <a:ext cx="2541506" cy="926123"/>
          </a:xfrm>
          <a:prstGeom prst="wedgeRoundRectCallout">
            <a:avLst>
              <a:gd name="adj1" fmla="val -58756"/>
              <a:gd name="adj2" fmla="val 9902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Hmotnost</a:t>
            </a:r>
          </a:p>
          <a:p>
            <a:pPr algn="ctr"/>
            <a:r>
              <a:rPr lang="cs-CZ" sz="2400" b="1" dirty="0" smtClean="0"/>
              <a:t>kilogram (kg) </a:t>
            </a:r>
            <a:endParaRPr lang="cs-CZ" sz="2400" b="1" i="1" dirty="0" smtClean="0"/>
          </a:p>
          <a:p>
            <a:pPr algn="ctr"/>
            <a:endParaRPr lang="cs-CZ" sz="2400" b="1" dirty="0" smtClean="0"/>
          </a:p>
          <a:p>
            <a:pPr algn="ctr"/>
            <a:endParaRPr lang="cs-CZ" sz="2400" b="1" dirty="0" smtClean="0"/>
          </a:p>
          <a:p>
            <a:pPr algn="ctr"/>
            <a:endParaRPr lang="cs-CZ" sz="2400" b="1" dirty="0" smtClean="0"/>
          </a:p>
          <a:p>
            <a:pPr algn="ctr"/>
            <a:endParaRPr lang="cs-CZ" sz="2400" b="1" dirty="0" smtClean="0"/>
          </a:p>
          <a:p>
            <a:pPr algn="ctr"/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503653" y="5595605"/>
            <a:ext cx="3318295" cy="926123"/>
          </a:xfrm>
          <a:prstGeom prst="wedgeRoundRectCallout">
            <a:avLst>
              <a:gd name="adj1" fmla="val -59047"/>
              <a:gd name="adj2" fmla="val -3417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rychlost</a:t>
            </a:r>
          </a:p>
          <a:p>
            <a:pPr algn="ctr"/>
            <a:r>
              <a:rPr lang="cs-CZ" sz="2400" b="1" dirty="0" smtClean="0"/>
              <a:t>metr za sekundu (m/s) </a:t>
            </a:r>
            <a:endParaRPr lang="cs-CZ" sz="2400" b="1" i="1" dirty="0" smtClean="0"/>
          </a:p>
          <a:p>
            <a:pPr algn="ctr"/>
            <a:endParaRPr lang="cs-CZ" sz="2400" b="1" dirty="0" smtClean="0"/>
          </a:p>
          <a:p>
            <a:pPr algn="ctr"/>
            <a:endParaRPr lang="cs-CZ" sz="2400" b="1" dirty="0" smtClean="0"/>
          </a:p>
          <a:p>
            <a:pPr algn="ctr"/>
            <a:endParaRPr lang="cs-CZ" sz="2400" b="1" dirty="0" smtClean="0"/>
          </a:p>
          <a:p>
            <a:pPr algn="ctr"/>
            <a:endParaRPr lang="cs-CZ" sz="2400" b="1" dirty="0" smtClean="0"/>
          </a:p>
          <a:p>
            <a:pPr algn="ctr"/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Pohybová energie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54434"/>
            <a:ext cx="8640960" cy="55671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dirty="0" smtClean="0"/>
              <a:t>Jakou značku má pohybová energie?</a:t>
            </a:r>
          </a:p>
          <a:p>
            <a:r>
              <a:rPr lang="cs-CZ" sz="2400" dirty="0" err="1" smtClean="0">
                <a:solidFill>
                  <a:srgbClr val="002060"/>
                </a:solidFill>
              </a:rPr>
              <a:t>E</a:t>
            </a:r>
            <a:r>
              <a:rPr lang="cs-CZ" sz="2400" baseline="-25000" dirty="0" err="1" smtClean="0">
                <a:solidFill>
                  <a:srgbClr val="002060"/>
                </a:solidFill>
              </a:rPr>
              <a:t>k</a:t>
            </a:r>
            <a:endParaRPr lang="cs-CZ" sz="2400" baseline="-25000" dirty="0" smtClean="0">
              <a:solidFill>
                <a:srgbClr val="002060"/>
              </a:solidFill>
            </a:endParaRPr>
          </a:p>
          <a:p>
            <a:r>
              <a:rPr lang="cs-CZ" sz="2400" dirty="0" smtClean="0"/>
              <a:t>Jaká je její hlavní jednotka?</a:t>
            </a:r>
          </a:p>
          <a:p>
            <a:r>
              <a:rPr lang="cs-CZ" sz="2400" dirty="0" smtClean="0">
                <a:solidFill>
                  <a:srgbClr val="002060"/>
                </a:solidFill>
              </a:rPr>
              <a:t>J</a:t>
            </a:r>
          </a:p>
          <a:p>
            <a:r>
              <a:rPr lang="cs-CZ" sz="2400" dirty="0" smtClean="0"/>
              <a:t>Uveď příklady těles, která mají pohybovou energii.</a:t>
            </a:r>
          </a:p>
          <a:p>
            <a:r>
              <a:rPr lang="cs-CZ" sz="2400" dirty="0" smtClean="0">
                <a:solidFill>
                  <a:srgbClr val="002060"/>
                </a:solidFill>
              </a:rPr>
              <a:t>Cokoliv, co se pohybuje.</a:t>
            </a:r>
          </a:p>
          <a:p>
            <a:r>
              <a:rPr lang="cs-CZ" sz="2400" dirty="0" smtClean="0"/>
              <a:t>Nákladní automobil se pohybuje rychlostí 40 km/</a:t>
            </a:r>
            <a:r>
              <a:rPr lang="cs-CZ" sz="2400" dirty="0" err="1" smtClean="0"/>
              <a:t>h</a:t>
            </a:r>
            <a:r>
              <a:rPr lang="cs-CZ" sz="2400" dirty="0" smtClean="0"/>
              <a:t>. Jak může zvýšit svoji pohybovou energii?</a:t>
            </a:r>
          </a:p>
          <a:p>
            <a:r>
              <a:rPr lang="cs-CZ" sz="2400" dirty="0" smtClean="0">
                <a:solidFill>
                  <a:srgbClr val="002060"/>
                </a:solidFill>
              </a:rPr>
              <a:t>Zrychlí.</a:t>
            </a:r>
          </a:p>
          <a:p>
            <a:r>
              <a:rPr lang="cs-CZ" sz="2400" dirty="0" smtClean="0"/>
              <a:t>Na čem závisí velikost pohybové energie tělesa?</a:t>
            </a:r>
          </a:p>
          <a:p>
            <a:r>
              <a:rPr lang="cs-CZ" sz="2400" dirty="0" smtClean="0">
                <a:solidFill>
                  <a:srgbClr val="002060"/>
                </a:solidFill>
              </a:rPr>
              <a:t>Na hmotnosti a rychlosti tělesa.</a:t>
            </a:r>
          </a:p>
          <a:p>
            <a:r>
              <a:rPr lang="cs-CZ" sz="2400" dirty="0" smtClean="0"/>
              <a:t>Kdy je pohybová energie tělesa nulová?</a:t>
            </a:r>
          </a:p>
          <a:p>
            <a:r>
              <a:rPr lang="cs-CZ" sz="2400" dirty="0" smtClean="0">
                <a:solidFill>
                  <a:srgbClr val="002060"/>
                </a:solidFill>
              </a:rPr>
              <a:t>Když se nepohybuje.</a:t>
            </a:r>
          </a:p>
          <a:p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980728"/>
            <a:ext cx="86409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Použité zdroje:</a:t>
            </a:r>
          </a:p>
          <a:p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1628800"/>
            <a:ext cx="8496944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sz="1200" dirty="0"/>
              <a:t>RAUNER, Karel, Josef PETŘÍK, Jitka PROŠKOVÁ a Miroslav RANDA. NAKLADATELSTVÍ FRAUS. </a:t>
            </a:r>
            <a:r>
              <a:rPr lang="cs-CZ" sz="1200" i="1" dirty="0"/>
              <a:t>Fyzika 8</a:t>
            </a:r>
            <a:r>
              <a:rPr lang="cs-CZ" sz="1200" dirty="0"/>
              <a:t>: </a:t>
            </a:r>
            <a:r>
              <a:rPr lang="cs-CZ" sz="1200" i="1" dirty="0"/>
              <a:t>učebnice pro základní školy a víceletá gymnázia</a:t>
            </a:r>
            <a:r>
              <a:rPr lang="cs-CZ" sz="1200" dirty="0"/>
              <a:t>. 1. Plzeň: Fraus, 2006. ISBN 80-7238-525-9</a:t>
            </a:r>
            <a:r>
              <a:rPr lang="cs-CZ" sz="12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MICROSOFT CORPORATION. </a:t>
            </a:r>
            <a:r>
              <a:rPr lang="cs-CZ" sz="1200" i="1" dirty="0" smtClean="0"/>
              <a:t>Obrázky a jiný obsah</a:t>
            </a:r>
            <a:r>
              <a:rPr lang="cs-CZ" sz="1200" dirty="0" smtClean="0"/>
              <a:t> [online]. 2012 [cit. </a:t>
            </a:r>
            <a:r>
              <a:rPr lang="cs-CZ" sz="1200" smtClean="0"/>
              <a:t>2012-09-01]. </a:t>
            </a:r>
            <a:r>
              <a:rPr lang="cs-CZ" sz="1200" dirty="0" smtClean="0"/>
              <a:t>Dostupné z: http://office.microsoft.com</a:t>
            </a:r>
            <a:br>
              <a:rPr lang="cs-CZ" sz="1200" dirty="0" smtClean="0"/>
            </a:br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Polohová energie</a:t>
            </a:r>
          </a:p>
        </p:txBody>
      </p:sp>
    </p:spTree>
    <p:extLst>
      <p:ext uri="{BB962C8B-B14F-4D97-AF65-F5344CB8AC3E}">
        <p14:creationId xmlns:p14="http://schemas.microsoft.com/office/powerpoint/2010/main" val="428463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5931</TotalTime>
  <Words>303</Words>
  <Application>Microsoft Office PowerPoint</Application>
  <PresentationFormat>Předvádění na obrazovce (4:3)</PresentationFormat>
  <Paragraphs>80</Paragraphs>
  <Slides>5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Motiv sady Office</vt:lpstr>
      <vt:lpstr>Rovnice</vt:lpstr>
      <vt:lpstr>Prezentace aplikace PowerPoint</vt:lpstr>
      <vt:lpstr>Pohybová energie</vt:lpstr>
      <vt:lpstr>Pohybová energie</vt:lpstr>
      <vt:lpstr>Pohybová energie</vt:lpstr>
      <vt:lpstr>Polohová energie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Bobál Tomáš</cp:lastModifiedBy>
  <cp:revision>599</cp:revision>
  <dcterms:created xsi:type="dcterms:W3CDTF">2012-01-30T16:05:08Z</dcterms:created>
  <dcterms:modified xsi:type="dcterms:W3CDTF">2014-09-26T10:47:51Z</dcterms:modified>
</cp:coreProperties>
</file>