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7" r:id="rId2"/>
    <p:sldId id="281" r:id="rId3"/>
    <p:sldId id="286" r:id="rId4"/>
    <p:sldId id="287" r:id="rId5"/>
    <p:sldId id="288" r:id="rId6"/>
    <p:sldId id="289" r:id="rId7"/>
    <p:sldId id="28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67" autoAdjust="0"/>
    <p:restoredTop sz="95326" autoAdjust="0"/>
  </p:normalViewPr>
  <p:slideViewPr>
    <p:cSldViewPr snapToGrid="0">
      <p:cViewPr varScale="1">
        <p:scale>
          <a:sx n="107" d="100"/>
          <a:sy n="107" d="100"/>
        </p:scale>
        <p:origin x="-1038" y="-96"/>
      </p:cViewPr>
      <p:guideLst>
        <p:guide orient="horz" pos="3877"/>
        <p:guide pos="288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805A08-8F4C-426C-8921-4D379BF7934E}" type="datetimeFigureOut">
              <a:rPr lang="cs-CZ" smtClean="0"/>
              <a:pPr/>
              <a:t>6.2.2017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40394B-17E2-46BA-8634-34C39F806C8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4026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6.2.2017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6.2.2017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6.2.2017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6.2.2017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6.2.2017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6.2.2017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6.2.2017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6.2.2017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6.2.2017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6.2.2017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6.2.2017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7099D-0C6A-4764-ADF3-08DDCDDCCA55}" type="datetimeFigureOut">
              <a:rPr lang="cs-CZ" smtClean="0"/>
              <a:pPr/>
              <a:t>6.2.2017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//upload.wikimedia.org/wikipedia/commons/b/b5/Radioactive.sv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//upload.wikimedia.org/wikipedia/commons/e/e6/Uranova_rada.sv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s.wikipedia.org/wiki/Uran-radiov%C3%A1_rozpadov%C3%A1_%C5%99ada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fyzikalnisuplik.websnadno.cz/fyzika/rad_tabulka.pdf" TargetMode="External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//upload.wikimedia.org/wikipedia/commons/7/79/Operation_Upshot-Knothole_-_Badger_001.jpg" TargetMode="External"/><Relationship Id="rId2" Type="http://schemas.openxmlformats.org/officeDocument/2006/relationships/hyperlink" Target="http://youtu.be/EIjkEbTIydk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hyperlink" Target="//upload.wikimedia.org/wikipedia/commons/2/2b/Lead_shielding.jpg" TargetMode="Externa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//upload.wikimedia.org/wikipedia/commons/1/18/Crocus-p1020508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hyperlink" Target="//upload.wikimedia.org/wikipedia/commons/e/e2/Mks-03d.jp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Soubor:Operation_Upshot-Knothole_-_Badger_001.jpg" TargetMode="External"/><Relationship Id="rId2" Type="http://schemas.openxmlformats.org/officeDocument/2006/relationships/hyperlink" Target="http://office.microsoft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ommons.wikimedia.org/wiki/File:Crocus-p1020508.jpg?uselang=c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Obrázek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5301208"/>
            <a:ext cx="5407025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110" name="Group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3434239"/>
              </p:ext>
            </p:extLst>
          </p:nvPr>
        </p:nvGraphicFramePr>
        <p:xfrm>
          <a:off x="755650" y="981075"/>
          <a:ext cx="7632700" cy="3891915"/>
        </p:xfrm>
        <a:graphic>
          <a:graphicData uri="http://schemas.openxmlformats.org/drawingml/2006/table">
            <a:tbl>
              <a:tblPr/>
              <a:tblGrid>
                <a:gridCol w="1944688"/>
                <a:gridCol w="5688012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Škola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Základní škola Zlín, Nová cesta 268, příspěvková organizace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Vzdělávací oblast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Člověk a příroda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Vzdělávací obor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Fyzika 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Tematický okruh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Atomy a záření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Téma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sz="1800" b="1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Ochrana před zářením</a:t>
                      </a:r>
                      <a:endParaRPr kumimoji="0" lang="cs-CZ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Název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VY_32_INOVACE_11_28_ochrana_</a:t>
                      </a:r>
                      <a:r>
                        <a:rPr kumimoji="0" lang="cs-CZ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pred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_</a:t>
                      </a:r>
                      <a:r>
                        <a:rPr kumimoji="0" lang="cs-CZ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zarenim</a:t>
                      </a: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Určení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9. ročník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Autor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Mgr. Tomáš </a:t>
                      </a:r>
                      <a:r>
                        <a:rPr kumimoji="0" lang="cs-CZ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Bobál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Vytvořeno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Únor 2013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Anotace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Určeno pro výuku a domácí přípravu žáků. Prezentace seznamuje žáka s nebezpečným ionizujícím zářením </a:t>
                      </a: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 ochranou před ním.</a:t>
                      </a:r>
                      <a:endParaRPr kumimoji="0" lang="cs-CZ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14290"/>
            <a:ext cx="8640960" cy="500066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cs-CZ" sz="3600" b="1" dirty="0" smtClean="0">
                <a:solidFill>
                  <a:srgbClr val="000000"/>
                </a:solidFill>
                <a:latin typeface="Calibri" pitchFamily="34" charset="0"/>
              </a:rPr>
              <a:t>Ochrana před zářením</a:t>
            </a:r>
          </a:p>
        </p:txBody>
      </p:sp>
      <p:sp>
        <p:nvSpPr>
          <p:cNvPr id="31" name="TextovéPole 30"/>
          <p:cNvSpPr txBox="1"/>
          <p:nvPr/>
        </p:nvSpPr>
        <p:spPr>
          <a:xfrm>
            <a:off x="258100" y="900337"/>
            <a:ext cx="8619570" cy="47588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>
                <a:solidFill>
                  <a:schemeClr val="tx1"/>
                </a:solidFill>
              </a:rPr>
              <a:t>Jaké druhy záření škodí živým organismům?</a:t>
            </a:r>
          </a:p>
        </p:txBody>
      </p:sp>
      <p:pic>
        <p:nvPicPr>
          <p:cNvPr id="3080" name="Picture 8" descr="Soubor:Radioactive.sv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351" y="120958"/>
            <a:ext cx="949910" cy="831171"/>
          </a:xfrm>
          <a:prstGeom prst="rect">
            <a:avLst/>
          </a:prstGeom>
          <a:noFill/>
        </p:spPr>
      </p:pic>
      <p:sp>
        <p:nvSpPr>
          <p:cNvPr id="13" name="TextovéPole 12"/>
          <p:cNvSpPr txBox="1"/>
          <p:nvPr/>
        </p:nvSpPr>
        <p:spPr>
          <a:xfrm>
            <a:off x="250702" y="1532221"/>
            <a:ext cx="8619570" cy="78610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>
                <a:solidFill>
                  <a:schemeClr val="tx1"/>
                </a:solidFill>
              </a:rPr>
              <a:t>Souhrnně záření škodlivé pro živé organismy nazýváme </a:t>
            </a:r>
            <a:r>
              <a:rPr lang="cs-CZ" sz="2400" b="1" dirty="0" smtClean="0">
                <a:solidFill>
                  <a:srgbClr val="C00000"/>
                </a:solidFill>
              </a:rPr>
              <a:t>ionizující záření</a:t>
            </a:r>
            <a:r>
              <a:rPr lang="cs-CZ" sz="2400" b="1" dirty="0" smtClean="0">
                <a:solidFill>
                  <a:schemeClr val="tx1"/>
                </a:solidFill>
              </a:rPr>
              <a:t>. Je to záření, které ionizuje atomy.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252541" y="2560464"/>
            <a:ext cx="8619570" cy="1605136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marL="457200" indent="-457200"/>
            <a:r>
              <a:rPr lang="cs-CZ" sz="2400" b="1" dirty="0" smtClean="0">
                <a:solidFill>
                  <a:schemeClr val="tx1"/>
                </a:solidFill>
              </a:rPr>
              <a:t>Mezi ionizující záření patří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cs-CZ" sz="2400" b="1" dirty="0" smtClean="0">
                <a:solidFill>
                  <a:srgbClr val="C00000"/>
                </a:solidFill>
              </a:rPr>
              <a:t>Radioaktivní záření </a:t>
            </a:r>
            <a:r>
              <a:rPr lang="cs-CZ" sz="2400" b="1" dirty="0" smtClean="0">
                <a:solidFill>
                  <a:schemeClr val="tx1"/>
                </a:solidFill>
              </a:rPr>
              <a:t>(alfa, beta, gama),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cs-CZ" sz="2400" b="1" dirty="0" smtClean="0">
                <a:solidFill>
                  <a:srgbClr val="C00000"/>
                </a:solidFill>
              </a:rPr>
              <a:t>proud protonů a neutronů</a:t>
            </a:r>
            <a:r>
              <a:rPr lang="cs-CZ" sz="2400" b="1" dirty="0" smtClean="0">
                <a:solidFill>
                  <a:schemeClr val="tx1"/>
                </a:solidFill>
              </a:rPr>
              <a:t>,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cs-CZ" sz="2400" b="1" dirty="0" smtClean="0">
                <a:solidFill>
                  <a:srgbClr val="C00000"/>
                </a:solidFill>
              </a:rPr>
              <a:t>ultrafialové a rentgenové záření</a:t>
            </a:r>
            <a:r>
              <a:rPr lang="cs-CZ" sz="2400" b="1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238686" y="4430827"/>
            <a:ext cx="8619570" cy="198844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marL="457200" indent="-457200"/>
            <a:r>
              <a:rPr lang="cs-CZ" sz="2400" b="1" dirty="0" smtClean="0">
                <a:solidFill>
                  <a:schemeClr val="tx1"/>
                </a:solidFill>
              </a:rPr>
              <a:t>Jak ionizující záření škodí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cs-CZ" sz="2400" b="1" dirty="0" smtClean="0">
                <a:solidFill>
                  <a:srgbClr val="C00000"/>
                </a:solidFill>
              </a:rPr>
              <a:t>Narušuje strukturu buněk </a:t>
            </a:r>
            <a:r>
              <a:rPr lang="cs-CZ" sz="2400" b="1" dirty="0" smtClean="0">
                <a:solidFill>
                  <a:schemeClr val="tx1"/>
                </a:solidFill>
              </a:rPr>
              <a:t>a poškozuje chromozomy,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cs-CZ" sz="2400" b="1" dirty="0" smtClean="0">
                <a:solidFill>
                  <a:schemeClr val="tx1"/>
                </a:solidFill>
              </a:rPr>
              <a:t>při silnějším záření </a:t>
            </a:r>
            <a:r>
              <a:rPr lang="cs-CZ" sz="2400" b="1" dirty="0" smtClean="0">
                <a:solidFill>
                  <a:srgbClr val="C00000"/>
                </a:solidFill>
              </a:rPr>
              <a:t>buňka odumírá</a:t>
            </a:r>
            <a:r>
              <a:rPr lang="cs-CZ" sz="2400" b="1" dirty="0" smtClean="0">
                <a:solidFill>
                  <a:schemeClr val="tx1"/>
                </a:solidFill>
              </a:rPr>
              <a:t>,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cs-CZ" sz="2400" b="1" dirty="0" smtClean="0">
                <a:solidFill>
                  <a:schemeClr val="tx1"/>
                </a:solidFill>
              </a:rPr>
              <a:t>organismus postihuje </a:t>
            </a:r>
            <a:r>
              <a:rPr lang="cs-CZ" sz="2400" b="1" dirty="0" smtClean="0">
                <a:solidFill>
                  <a:srgbClr val="C00000"/>
                </a:solidFill>
              </a:rPr>
              <a:t>nemoc z ozáření</a:t>
            </a:r>
            <a:r>
              <a:rPr lang="cs-CZ" sz="2400" b="1" dirty="0" smtClean="0">
                <a:solidFill>
                  <a:schemeClr val="tx1"/>
                </a:solidFill>
              </a:rPr>
              <a:t>,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cs-CZ" sz="2400" b="1" dirty="0" smtClean="0">
                <a:solidFill>
                  <a:schemeClr val="tx1"/>
                </a:solidFill>
              </a:rPr>
              <a:t>při velmi silném ozáření </a:t>
            </a:r>
            <a:r>
              <a:rPr lang="cs-CZ" sz="2400" b="1" dirty="0" smtClean="0">
                <a:solidFill>
                  <a:srgbClr val="C00000"/>
                </a:solidFill>
              </a:rPr>
              <a:t>dochází ke smrti</a:t>
            </a:r>
            <a:r>
              <a:rPr lang="cs-CZ" sz="2400" b="1" dirty="0" smtClean="0">
                <a:solidFill>
                  <a:schemeClr val="tx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lipsa 15"/>
          <p:cNvSpPr/>
          <p:nvPr/>
        </p:nvSpPr>
        <p:spPr>
          <a:xfrm>
            <a:off x="6871856" y="3620656"/>
            <a:ext cx="591127" cy="591127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41986" name="Picture 2" descr="Soubor:Uranova rada.sv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58692" y="2189891"/>
            <a:ext cx="3322203" cy="4184626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14290"/>
            <a:ext cx="8640960" cy="500066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cs-CZ" sz="3600" b="1" dirty="0" smtClean="0">
                <a:solidFill>
                  <a:srgbClr val="000000"/>
                </a:solidFill>
                <a:latin typeface="Calibri" pitchFamily="34" charset="0"/>
              </a:rPr>
              <a:t>Ochrana před zářením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232946" y="919572"/>
            <a:ext cx="8652435" cy="119555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>
                <a:solidFill>
                  <a:schemeClr val="tx1"/>
                </a:solidFill>
              </a:rPr>
              <a:t>Záření alfa má velmi malou pronikavost (5 cm ve vzduchu), nebezpečné je ale u radioaktivních plynů, které můžeme vdechnout. Jedním z nich je radon.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252897" y="2272518"/>
            <a:ext cx="4900994" cy="2364137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cs-CZ" sz="2400" b="1" dirty="0" smtClean="0">
                <a:solidFill>
                  <a:schemeClr val="tx1"/>
                </a:solidFill>
              </a:rPr>
              <a:t>Vyskytuje se nad ložisky uranu.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cs-CZ" sz="2400" b="1" dirty="0" smtClean="0">
                <a:solidFill>
                  <a:schemeClr val="tx1"/>
                </a:solidFill>
              </a:rPr>
              <a:t>Může pronikat do budov, větší koncentrace jsou ve špatně větraných sklepech.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cs-CZ" sz="2400" b="1" dirty="0" smtClean="0">
                <a:solidFill>
                  <a:schemeClr val="tx1"/>
                </a:solidFill>
              </a:rPr>
              <a:t>Ochranou je vhodná izolace, případně časté větrání.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237563" y="4581790"/>
            <a:ext cx="4897855" cy="83995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>
                <a:solidFill>
                  <a:schemeClr val="tx1"/>
                </a:solidFill>
              </a:rPr>
              <a:t>Poločas přeměny radonu je 3,8 dne. </a:t>
            </a:r>
          </a:p>
          <a:p>
            <a:r>
              <a:rPr lang="cs-CZ" sz="2400" b="1" dirty="0" smtClean="0">
                <a:solidFill>
                  <a:schemeClr val="tx1"/>
                </a:solidFill>
              </a:rPr>
              <a:t>Kde se radon bere?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242182" y="5491573"/>
            <a:ext cx="4897855" cy="839956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>
                <a:solidFill>
                  <a:schemeClr val="tx1"/>
                </a:solidFill>
              </a:rPr>
              <a:t>Radon vzniká stále nový radioaktivními přeměnami.</a:t>
            </a:r>
          </a:p>
        </p:txBody>
      </p:sp>
      <p:sp>
        <p:nvSpPr>
          <p:cNvPr id="17" name="TextovéPole 16">
            <a:hlinkClick r:id="rId4" highlightClick="1"/>
          </p:cNvPr>
          <p:cNvSpPr txBox="1"/>
          <p:nvPr/>
        </p:nvSpPr>
        <p:spPr>
          <a:xfrm>
            <a:off x="267047" y="6296061"/>
            <a:ext cx="8636807" cy="417250"/>
          </a:xfrm>
          <a:prstGeom prst="actionButtonBlank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noAutofit/>
          </a:bodyPr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uran–radiová rozpadová řada (</a:t>
            </a:r>
            <a:r>
              <a:rPr lang="cs-CZ" sz="2000" b="1" dirty="0" err="1" smtClean="0">
                <a:solidFill>
                  <a:schemeClr val="tx1"/>
                </a:solidFill>
              </a:rPr>
              <a:t>wikipedia.org</a:t>
            </a:r>
            <a:r>
              <a:rPr lang="cs-CZ" sz="2000" b="1" dirty="0" smtClean="0">
                <a:solidFill>
                  <a:schemeClr val="tx1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1" grpId="0" animBg="1"/>
      <p:bldP spid="12" grpId="0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14290"/>
            <a:ext cx="8640960" cy="500066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cs-CZ" sz="3600" b="1" dirty="0" smtClean="0">
                <a:solidFill>
                  <a:srgbClr val="000000"/>
                </a:solidFill>
                <a:latin typeface="Calibri" pitchFamily="34" charset="0"/>
              </a:rPr>
              <a:t>Ochrana před zářením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232946" y="919572"/>
            <a:ext cx="6736025" cy="12602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>
                <a:solidFill>
                  <a:schemeClr val="tx1"/>
                </a:solidFill>
              </a:rPr>
              <a:t>K vyhodnocení účinků ionizujícího záření na člověka se užívá zvláštní veličina – </a:t>
            </a:r>
            <a:r>
              <a:rPr lang="cs-CZ" sz="2400" b="1" dirty="0" smtClean="0">
                <a:solidFill>
                  <a:srgbClr val="C00000"/>
                </a:solidFill>
              </a:rPr>
              <a:t>dávka ionizujícího záření</a:t>
            </a:r>
            <a:r>
              <a:rPr lang="cs-CZ" sz="2400" b="1" dirty="0" smtClean="0">
                <a:solidFill>
                  <a:schemeClr val="tx1"/>
                </a:solidFill>
              </a:rPr>
              <a:t>. </a:t>
            </a:r>
          </a:p>
          <a:p>
            <a:r>
              <a:rPr lang="cs-CZ" sz="2400" b="1" dirty="0" smtClean="0">
                <a:solidFill>
                  <a:schemeClr val="tx1"/>
                </a:solidFill>
              </a:rPr>
              <a:t>Její jednotkou je </a:t>
            </a:r>
            <a:r>
              <a:rPr lang="cs-CZ" sz="2400" b="1" dirty="0" err="1" smtClean="0">
                <a:solidFill>
                  <a:srgbClr val="C00000"/>
                </a:solidFill>
              </a:rPr>
              <a:t>sievert</a:t>
            </a:r>
            <a:r>
              <a:rPr lang="cs-CZ" sz="2400" b="1" dirty="0" smtClean="0">
                <a:solidFill>
                  <a:schemeClr val="tx1"/>
                </a:solidFill>
              </a:rPr>
              <a:t> (</a:t>
            </a:r>
            <a:r>
              <a:rPr lang="cs-CZ" sz="2400" b="1" dirty="0" err="1" smtClean="0">
                <a:solidFill>
                  <a:schemeClr val="tx1"/>
                </a:solidFill>
              </a:rPr>
              <a:t>Sv</a:t>
            </a:r>
            <a:r>
              <a:rPr lang="cs-CZ" sz="2400" b="1" dirty="0" smtClean="0">
                <a:solidFill>
                  <a:schemeClr val="tx1"/>
                </a:solidFill>
              </a:rPr>
              <a:t>).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252896" y="2272518"/>
            <a:ext cx="8632485" cy="269513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cs-CZ" sz="2400" b="1" dirty="0" smtClean="0">
                <a:solidFill>
                  <a:schemeClr val="tx1"/>
                </a:solidFill>
              </a:rPr>
              <a:t>Jednorázová dávka několika </a:t>
            </a:r>
            <a:r>
              <a:rPr lang="cs-CZ" sz="2400" b="1" dirty="0" err="1" smtClean="0">
                <a:solidFill>
                  <a:schemeClr val="tx1"/>
                </a:solidFill>
              </a:rPr>
              <a:t>sievertů</a:t>
            </a:r>
            <a:r>
              <a:rPr lang="cs-CZ" sz="2400" b="1" dirty="0" smtClean="0">
                <a:solidFill>
                  <a:schemeClr val="tx1"/>
                </a:solidFill>
              </a:rPr>
              <a:t> je smrtelná.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cs-CZ" sz="2400" b="1" dirty="0" smtClean="0">
                <a:solidFill>
                  <a:schemeClr val="tx1"/>
                </a:solidFill>
              </a:rPr>
              <a:t>Při jednorázové dávce 500 </a:t>
            </a:r>
            <a:r>
              <a:rPr lang="cs-CZ" sz="2400" b="1" dirty="0" err="1" smtClean="0">
                <a:solidFill>
                  <a:schemeClr val="tx1"/>
                </a:solidFill>
              </a:rPr>
              <a:t>mSv</a:t>
            </a:r>
            <a:r>
              <a:rPr lang="cs-CZ" sz="2400" b="1" dirty="0" smtClean="0">
                <a:solidFill>
                  <a:schemeClr val="tx1"/>
                </a:solidFill>
              </a:rPr>
              <a:t> vzniká mírnější nemoc z ozáření.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cs-CZ" sz="2400" b="1" dirty="0" smtClean="0">
                <a:solidFill>
                  <a:schemeClr val="tx1"/>
                </a:solidFill>
              </a:rPr>
              <a:t>Malým dávkám záření je vystaven každý člověk (ročně 0,4 </a:t>
            </a:r>
            <a:r>
              <a:rPr lang="cs-CZ" sz="2400" b="1" dirty="0" err="1" smtClean="0">
                <a:solidFill>
                  <a:schemeClr val="tx1"/>
                </a:solidFill>
              </a:rPr>
              <a:t>mSv</a:t>
            </a:r>
            <a:r>
              <a:rPr lang="cs-CZ" sz="2400" b="1" dirty="0" smtClean="0">
                <a:solidFill>
                  <a:schemeClr val="tx1"/>
                </a:solidFill>
              </a:rPr>
              <a:t> až 4 </a:t>
            </a:r>
            <a:r>
              <a:rPr lang="cs-CZ" sz="2400" b="1" dirty="0" err="1" smtClean="0">
                <a:solidFill>
                  <a:schemeClr val="tx1"/>
                </a:solidFill>
              </a:rPr>
              <a:t>mSv</a:t>
            </a:r>
            <a:r>
              <a:rPr lang="cs-CZ" sz="2400" b="1" dirty="0" smtClean="0">
                <a:solidFill>
                  <a:schemeClr val="tx1"/>
                </a:solidFill>
              </a:rPr>
              <a:t>). Vyšší dávky obdrží člověk ve vyšších nadmořských výškách, při letu letadlem, v lokalitách zasažených radonem…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cs-CZ" sz="2400" b="1" dirty="0" smtClean="0">
                <a:solidFill>
                  <a:schemeClr val="tx1"/>
                </a:solidFill>
              </a:rPr>
              <a:t>1,5 </a:t>
            </a:r>
            <a:r>
              <a:rPr lang="cs-CZ" sz="2400" b="1" dirty="0">
                <a:solidFill>
                  <a:schemeClr val="tx1"/>
                </a:solidFill>
              </a:rPr>
              <a:t>balení cigaret </a:t>
            </a:r>
            <a:r>
              <a:rPr lang="cs-CZ" sz="2400" b="1" dirty="0" smtClean="0">
                <a:solidFill>
                  <a:schemeClr val="tx1"/>
                </a:solidFill>
              </a:rPr>
              <a:t>denně – radiační </a:t>
            </a:r>
            <a:r>
              <a:rPr lang="cs-CZ" sz="2400" b="1" dirty="0">
                <a:solidFill>
                  <a:schemeClr val="tx1"/>
                </a:solidFill>
              </a:rPr>
              <a:t>dávka 60–160 </a:t>
            </a:r>
            <a:r>
              <a:rPr lang="cs-CZ" sz="2400" b="1" dirty="0" err="1">
                <a:solidFill>
                  <a:schemeClr val="tx1"/>
                </a:solidFill>
              </a:rPr>
              <a:t>mSv</a:t>
            </a:r>
            <a:r>
              <a:rPr lang="cs-CZ" sz="2400" b="1" dirty="0">
                <a:solidFill>
                  <a:schemeClr val="tx1"/>
                </a:solidFill>
              </a:rPr>
              <a:t> za rok</a:t>
            </a:r>
            <a:endParaRPr lang="cs-CZ" sz="2400" b="1" dirty="0" smtClean="0">
              <a:solidFill>
                <a:schemeClr val="tx1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238008" y="4945827"/>
            <a:ext cx="8629346" cy="49821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>
                <a:solidFill>
                  <a:schemeClr val="tx1"/>
                </a:solidFill>
              </a:rPr>
              <a:t>Je třeba se bát bydlet v blízkosti jaderné elektrárny?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242182" y="5488819"/>
            <a:ext cx="5650618" cy="128791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>
                <a:solidFill>
                  <a:schemeClr val="tx1"/>
                </a:solidFill>
              </a:rPr>
              <a:t>Roční dávka od jaderné elektrárny je menší než 0,02 </a:t>
            </a:r>
            <a:r>
              <a:rPr lang="cs-CZ" sz="2400" b="1" dirty="0" err="1" smtClean="0">
                <a:solidFill>
                  <a:schemeClr val="tx1"/>
                </a:solidFill>
              </a:rPr>
              <a:t>mSv</a:t>
            </a:r>
            <a:r>
              <a:rPr lang="cs-CZ" sz="2400" b="1" dirty="0" smtClean="0">
                <a:solidFill>
                  <a:schemeClr val="tx1"/>
                </a:solidFill>
              </a:rPr>
              <a:t>. Lidé žijící v blízkosti uhelných elektráren dostávají dávku až 3 krát vyšší.</a:t>
            </a:r>
          </a:p>
        </p:txBody>
      </p:sp>
      <p:pic>
        <p:nvPicPr>
          <p:cNvPr id="43011" name="Picture 3" descr="C:\Users\Tom\AppData\Local\Microsoft\Windows\Temporary Internet Files\Content.IE5\CAWQ0S4M\MC90029799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00426" y="5537734"/>
            <a:ext cx="2733692" cy="1182790"/>
          </a:xfrm>
          <a:prstGeom prst="rect">
            <a:avLst/>
          </a:prstGeom>
          <a:noFill/>
        </p:spPr>
      </p:pic>
      <p:sp>
        <p:nvSpPr>
          <p:cNvPr id="8" name="TextovéPole 7">
            <a:hlinkClick r:id="rId3" highlightClick="1"/>
          </p:cNvPr>
          <p:cNvSpPr txBox="1"/>
          <p:nvPr/>
        </p:nvSpPr>
        <p:spPr>
          <a:xfrm>
            <a:off x="7066625" y="919572"/>
            <a:ext cx="1800729" cy="1260210"/>
          </a:xfrm>
          <a:prstGeom prst="actionButtonBlank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2000" b="1" dirty="0">
                <a:solidFill>
                  <a:schemeClr val="tx1"/>
                </a:solidFill>
              </a:rPr>
              <a:t>Tabulka </a:t>
            </a:r>
            <a:r>
              <a:rPr lang="cs-CZ" sz="2000" b="1" dirty="0" smtClean="0">
                <a:solidFill>
                  <a:schemeClr val="tx1"/>
                </a:solidFill>
              </a:rPr>
              <a:t>radiačních dávek</a:t>
            </a:r>
          </a:p>
          <a:p>
            <a:pPr algn="ctr"/>
            <a:r>
              <a:rPr lang="cs-CZ" sz="800" b="1" dirty="0">
                <a:solidFill>
                  <a:schemeClr val="tx1"/>
                </a:solidFill>
              </a:rPr>
              <a:t>http://fyzikalnisuplik.websnadno.cz/</a:t>
            </a:r>
            <a:endParaRPr lang="cs-CZ" sz="8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3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5" grpId="0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14290"/>
            <a:ext cx="8640960" cy="500066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cs-CZ" sz="3600" b="1" dirty="0" smtClean="0">
                <a:solidFill>
                  <a:srgbClr val="000000"/>
                </a:solidFill>
                <a:latin typeface="Calibri" pitchFamily="34" charset="0"/>
              </a:rPr>
              <a:t>Ochrana před zářením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3454400" y="799500"/>
            <a:ext cx="5292435" cy="261795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>
                <a:solidFill>
                  <a:schemeClr val="tx1"/>
                </a:solidFill>
              </a:rPr>
              <a:t>Nejvíce nepřirozených zdrojů ionizujícího záření bylo do životního prostředí zaneseno v průběhu zkoušek jaderných zbraní (konec padesátých let minulého století). </a:t>
            </a:r>
          </a:p>
          <a:p>
            <a:r>
              <a:rPr lang="cs-CZ" sz="2400" b="1" dirty="0" smtClean="0">
                <a:solidFill>
                  <a:schemeClr val="tx1"/>
                </a:solidFill>
              </a:rPr>
              <a:t>Dnes jsou jaderné zkoušky zakázány.</a:t>
            </a:r>
          </a:p>
          <a:p>
            <a:r>
              <a:rPr lang="cs-CZ" sz="2400" b="1" dirty="0">
                <a:solidFill>
                  <a:schemeClr val="tx1"/>
                </a:solidFill>
                <a:hlinkClick r:id="rId2"/>
              </a:rPr>
              <a:t>http://</a:t>
            </a:r>
            <a:r>
              <a:rPr lang="cs-CZ" sz="2400" b="1" dirty="0" smtClean="0">
                <a:solidFill>
                  <a:schemeClr val="tx1"/>
                </a:solidFill>
                <a:hlinkClick r:id="rId2"/>
              </a:rPr>
              <a:t>youtu.be/EIjkEbTIydk</a:t>
            </a:r>
            <a:endParaRPr lang="cs-CZ" sz="2400" b="1" dirty="0" smtClean="0">
              <a:solidFill>
                <a:schemeClr val="tx1"/>
              </a:solidFill>
            </a:endParaRPr>
          </a:p>
          <a:p>
            <a:endParaRPr lang="cs-CZ" sz="2400" b="1" dirty="0" smtClean="0">
              <a:solidFill>
                <a:schemeClr val="tx1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237662" y="4695683"/>
            <a:ext cx="5091720" cy="168664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cs-CZ" sz="2400" b="1" smtClean="0">
                <a:solidFill>
                  <a:schemeClr val="tx1"/>
                </a:solidFill>
              </a:rPr>
              <a:t>Nabité </a:t>
            </a:r>
            <a:r>
              <a:rPr lang="cs-CZ" sz="2400" b="1" dirty="0" smtClean="0">
                <a:solidFill>
                  <a:schemeClr val="tx1"/>
                </a:solidFill>
              </a:rPr>
              <a:t>částice a záření gama se nejvíce zeslabí silnou vrstvou kovu.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cs-CZ" sz="2400" b="1" dirty="0" smtClean="0">
                <a:solidFill>
                  <a:schemeClr val="tx1"/>
                </a:solidFill>
              </a:rPr>
              <a:t>Neutrony nejlépe odstíní voda.</a:t>
            </a:r>
          </a:p>
        </p:txBody>
      </p:sp>
      <p:pic>
        <p:nvPicPr>
          <p:cNvPr id="44034" name="Picture 2" descr="Soubor:Operation Upshot-Knothole - Badger 001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9383" y="896812"/>
            <a:ext cx="2992582" cy="2542634"/>
          </a:xfrm>
          <a:prstGeom prst="rect">
            <a:avLst/>
          </a:prstGeom>
          <a:noFill/>
        </p:spPr>
      </p:pic>
      <p:sp>
        <p:nvSpPr>
          <p:cNvPr id="9" name="TextovéPole 8"/>
          <p:cNvSpPr txBox="1"/>
          <p:nvPr/>
        </p:nvSpPr>
        <p:spPr>
          <a:xfrm>
            <a:off x="250321" y="3582217"/>
            <a:ext cx="8619570" cy="78610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>
                <a:solidFill>
                  <a:schemeClr val="tx1"/>
                </a:solidFill>
              </a:rPr>
              <a:t>Pokud není možné zdroj ionizujícího záření zcela odstranit, chráníme se stíněním.</a:t>
            </a:r>
          </a:p>
        </p:txBody>
      </p:sp>
      <p:pic>
        <p:nvPicPr>
          <p:cNvPr id="44036" name="Picture 4" descr="File:Lead shielding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49454" y="4097409"/>
            <a:ext cx="3425247" cy="25689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14290"/>
            <a:ext cx="8640960" cy="500066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cs-CZ" sz="3600" b="1" dirty="0" smtClean="0">
                <a:solidFill>
                  <a:srgbClr val="000000"/>
                </a:solidFill>
                <a:latin typeface="Calibri" pitchFamily="34" charset="0"/>
              </a:rPr>
              <a:t>Ochrana před zářením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250321" y="885199"/>
            <a:ext cx="8619570" cy="78610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>
                <a:solidFill>
                  <a:schemeClr val="tx1"/>
                </a:solidFill>
              </a:rPr>
              <a:t>Pracovníci s ionizujícím zářením (lékaři, vědci, zaměstnanci jaderné elektrárny) nosí dozimetry.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242181" y="1713900"/>
            <a:ext cx="8661673" cy="87228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>
                <a:solidFill>
                  <a:schemeClr val="tx1"/>
                </a:solidFill>
              </a:rPr>
              <a:t>Dozimetr je zařízení, které při pravidelné kontrole ukáže, jakou dávku ionizujícího záření člověk obdržel. Limit je 50 </a:t>
            </a:r>
            <a:r>
              <a:rPr lang="cs-CZ" sz="2400" b="1" dirty="0" err="1" smtClean="0">
                <a:solidFill>
                  <a:schemeClr val="tx1"/>
                </a:solidFill>
              </a:rPr>
              <a:t>mSv</a:t>
            </a:r>
            <a:r>
              <a:rPr lang="cs-CZ" sz="2400" b="1" dirty="0" smtClean="0">
                <a:solidFill>
                  <a:schemeClr val="tx1"/>
                </a:solidFill>
              </a:rPr>
              <a:t> za rok.</a:t>
            </a:r>
          </a:p>
        </p:txBody>
      </p:sp>
      <p:pic>
        <p:nvPicPr>
          <p:cNvPr id="45058" name="Picture 2" descr="File:Crocus-p1020508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82629" y="3038763"/>
            <a:ext cx="4245646" cy="3184235"/>
          </a:xfrm>
          <a:prstGeom prst="rect">
            <a:avLst/>
          </a:prstGeom>
          <a:noFill/>
        </p:spPr>
      </p:pic>
      <p:pic>
        <p:nvPicPr>
          <p:cNvPr id="45060" name="Picture 4" descr="File:Mks-03d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3490" y="2613889"/>
            <a:ext cx="2918691" cy="39982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251520" y="836712"/>
            <a:ext cx="8640960" cy="4320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/>
              <a:t>Použité zdroje:</a:t>
            </a:r>
          </a:p>
          <a:p>
            <a:endParaRPr lang="cs-CZ" sz="2400" b="1" dirty="0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251520" y="214290"/>
            <a:ext cx="864096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3600" b="1" dirty="0" smtClean="0">
                <a:solidFill>
                  <a:srgbClr val="000000"/>
                </a:solidFill>
                <a:latin typeface="Calibri" pitchFamily="34" charset="0"/>
              </a:rPr>
              <a:t>Ochrana před zářením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323528" y="1628800"/>
            <a:ext cx="8496944" cy="496855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cs-CZ" sz="1200" dirty="0" smtClean="0"/>
              <a:t>RAUNER, Karel, Václav HAVEL a Miroslav RANDA. NAKLADATELSTVÍ FRAUS. </a:t>
            </a:r>
            <a:r>
              <a:rPr lang="cs-CZ" sz="1200" i="1" dirty="0" smtClean="0"/>
              <a:t>Fyzika 9</a:t>
            </a:r>
            <a:r>
              <a:rPr lang="cs-CZ" sz="1200" dirty="0" smtClean="0"/>
              <a:t>: </a:t>
            </a:r>
            <a:r>
              <a:rPr lang="cs-CZ" sz="1200" i="1" dirty="0" smtClean="0"/>
              <a:t>učebnice pro základní školy a víceletá gymnázia</a:t>
            </a:r>
            <a:r>
              <a:rPr lang="cs-CZ" sz="1200" dirty="0" smtClean="0"/>
              <a:t>. 1. vydání. Plzeň: </a:t>
            </a:r>
            <a:r>
              <a:rPr lang="cs-CZ" sz="1200" dirty="0" err="1" smtClean="0"/>
              <a:t>Fraus</a:t>
            </a:r>
            <a:r>
              <a:rPr lang="cs-CZ" sz="1200" dirty="0" smtClean="0"/>
              <a:t>, 2007. ISBN 978-80-7238-617-8.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1200" dirty="0" smtClean="0"/>
              <a:t>MICROSOFT CORPORATION. </a:t>
            </a:r>
            <a:r>
              <a:rPr lang="cs-CZ" sz="1200" i="1" dirty="0" smtClean="0"/>
              <a:t>Obrázky a jiný obsah</a:t>
            </a:r>
            <a:r>
              <a:rPr lang="cs-CZ" sz="1200" dirty="0" smtClean="0"/>
              <a:t> [online]. 2012 [cit. 2012-01-01]. Dostupné z: </a:t>
            </a:r>
            <a:r>
              <a:rPr lang="cs-CZ" sz="1200" dirty="0" smtClean="0">
                <a:hlinkClick r:id="rId2"/>
              </a:rPr>
              <a:t>http://office.</a:t>
            </a:r>
            <a:r>
              <a:rPr lang="cs-CZ" sz="1200" dirty="0" err="1" smtClean="0">
                <a:hlinkClick r:id="rId2"/>
              </a:rPr>
              <a:t>microsoft.com</a:t>
            </a:r>
            <a:endParaRPr lang="cs-CZ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FEDERAL GOVERNMENT OF THE UNITED STATES. Operation_Upshot-Knothole_-_Badger_001.jpg. In: </a:t>
            </a:r>
            <a:r>
              <a:rPr lang="en-US" sz="1200" i="1" dirty="0" smtClean="0"/>
              <a:t>Wikipedia: the free encyclopedia</a:t>
            </a:r>
            <a:r>
              <a:rPr lang="en-US" sz="1200" dirty="0" smtClean="0"/>
              <a:t> [online]. San Francisco (CA): Wikimedia Foundation, 1953 [cit. 2013-02-11]. </a:t>
            </a:r>
            <a:r>
              <a:rPr lang="en-US" sz="1200" dirty="0" err="1" smtClean="0"/>
              <a:t>Dostupné</a:t>
            </a:r>
            <a:r>
              <a:rPr lang="en-US" sz="1200" dirty="0" smtClean="0"/>
              <a:t> z: </a:t>
            </a:r>
            <a:r>
              <a:rPr lang="en-US" sz="1200" dirty="0" smtClean="0">
                <a:hlinkClick r:id="rId3"/>
              </a:rPr>
              <a:t>http://cs.wikipedia.org/wiki/Soubor:Operation_Upshot-Knothole_-_Badger_001.jpg</a:t>
            </a:r>
            <a:endParaRPr lang="cs-CZ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cs-CZ" sz="1200" dirty="0" smtClean="0"/>
              <a:t>RAMA. </a:t>
            </a:r>
            <a:r>
              <a:rPr lang="cs-CZ" sz="1200" dirty="0" err="1" smtClean="0"/>
              <a:t>Crocus</a:t>
            </a:r>
            <a:r>
              <a:rPr lang="cs-CZ" sz="1200" dirty="0" smtClean="0"/>
              <a:t>-p1020508.jpg. In: </a:t>
            </a:r>
            <a:r>
              <a:rPr lang="cs-CZ" sz="1200" i="1" dirty="0" err="1" smtClean="0"/>
              <a:t>Wikipedia</a:t>
            </a:r>
            <a:r>
              <a:rPr lang="cs-CZ" sz="1200" i="1" dirty="0" smtClean="0"/>
              <a:t>: </a:t>
            </a:r>
            <a:r>
              <a:rPr lang="cs-CZ" sz="1200" i="1" dirty="0" err="1" smtClean="0"/>
              <a:t>the</a:t>
            </a:r>
            <a:r>
              <a:rPr lang="cs-CZ" sz="1200" i="1" dirty="0" smtClean="0"/>
              <a:t> free </a:t>
            </a:r>
            <a:r>
              <a:rPr lang="cs-CZ" sz="1200" i="1" dirty="0" err="1" smtClean="0"/>
              <a:t>encyclopedia</a:t>
            </a:r>
            <a:r>
              <a:rPr lang="cs-CZ" sz="1200" dirty="0" smtClean="0"/>
              <a:t> [online]. San </a:t>
            </a:r>
            <a:r>
              <a:rPr lang="cs-CZ" sz="1200" dirty="0" err="1" smtClean="0"/>
              <a:t>Francisco</a:t>
            </a:r>
            <a:r>
              <a:rPr lang="cs-CZ" sz="1200" dirty="0" smtClean="0"/>
              <a:t> (CA): </a:t>
            </a:r>
            <a:r>
              <a:rPr lang="cs-CZ" sz="1200" dirty="0" err="1" smtClean="0"/>
              <a:t>Wikimedia</a:t>
            </a:r>
            <a:r>
              <a:rPr lang="cs-CZ" sz="1200" dirty="0" smtClean="0"/>
              <a:t> </a:t>
            </a:r>
            <a:r>
              <a:rPr lang="cs-CZ" sz="1200" dirty="0" err="1" smtClean="0"/>
              <a:t>Foundation</a:t>
            </a:r>
            <a:r>
              <a:rPr lang="cs-CZ" sz="1200" dirty="0" smtClean="0"/>
              <a:t>, 2005-11-09 [cit. 2013-02-11]. Dostupné z: </a:t>
            </a:r>
            <a:r>
              <a:rPr lang="cs-CZ" sz="1200" dirty="0" smtClean="0">
                <a:hlinkClick r:id="rId4"/>
              </a:rPr>
              <a:t>http://commons.wikimedia.org/wiki/File:Crocus-p1020508.jpg?uselang=cs</a:t>
            </a:r>
            <a:endParaRPr lang="cs-CZ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cs-CZ" sz="1200" dirty="0" smtClean="0"/>
              <a:t>OHOTNITSKY. </a:t>
            </a:r>
            <a:r>
              <a:rPr lang="cs-CZ" sz="1200" dirty="0" err="1" smtClean="0"/>
              <a:t>Mks</a:t>
            </a:r>
            <a:r>
              <a:rPr lang="cs-CZ" sz="1200" dirty="0" smtClean="0"/>
              <a:t>-03d.jpg. In: </a:t>
            </a:r>
            <a:r>
              <a:rPr lang="cs-CZ" sz="1200" i="1" dirty="0" err="1" smtClean="0"/>
              <a:t>Wikipedia</a:t>
            </a:r>
            <a:r>
              <a:rPr lang="cs-CZ" sz="1200" i="1" dirty="0" smtClean="0"/>
              <a:t>: </a:t>
            </a:r>
            <a:r>
              <a:rPr lang="cs-CZ" sz="1200" i="1" dirty="0" err="1" smtClean="0"/>
              <a:t>the</a:t>
            </a:r>
            <a:r>
              <a:rPr lang="cs-CZ" sz="1200" i="1" dirty="0" smtClean="0"/>
              <a:t> free </a:t>
            </a:r>
            <a:r>
              <a:rPr lang="cs-CZ" sz="1200" i="1" dirty="0" err="1" smtClean="0"/>
              <a:t>encyclopedia</a:t>
            </a:r>
            <a:r>
              <a:rPr lang="cs-CZ" sz="1200" dirty="0" smtClean="0"/>
              <a:t> [online]. San </a:t>
            </a:r>
            <a:r>
              <a:rPr lang="cs-CZ" sz="1200" dirty="0" err="1" smtClean="0"/>
              <a:t>Francisco</a:t>
            </a:r>
            <a:r>
              <a:rPr lang="cs-CZ" sz="1200" dirty="0" smtClean="0"/>
              <a:t> (CA): </a:t>
            </a:r>
            <a:r>
              <a:rPr lang="cs-CZ" sz="1200" dirty="0" err="1" smtClean="0"/>
              <a:t>Wikimedia</a:t>
            </a:r>
            <a:r>
              <a:rPr lang="cs-CZ" sz="1200" dirty="0" smtClean="0"/>
              <a:t> </a:t>
            </a:r>
            <a:r>
              <a:rPr lang="cs-CZ" sz="1200" dirty="0" err="1" smtClean="0"/>
              <a:t>Foundation</a:t>
            </a:r>
            <a:r>
              <a:rPr lang="cs-CZ" sz="1200" dirty="0" smtClean="0"/>
              <a:t>, 2010-10-22 [cit. 2013-02-11]. Dostupné z: http://commons.wikimedia.org/wiki/File:Mks-03d.jpg?uselang=cs</a:t>
            </a:r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r>
              <a:rPr lang="cs-CZ" sz="1200" dirty="0" smtClean="0"/>
              <a:t/>
            </a:r>
            <a:br>
              <a:rPr lang="cs-CZ" sz="1200" dirty="0" smtClean="0"/>
            </a:br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4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5422</TotalTime>
  <Words>644</Words>
  <Application>Microsoft Office PowerPoint</Application>
  <PresentationFormat>Předvádění na obrazovce (4:3)</PresentationFormat>
  <Paragraphs>81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sady Office</vt:lpstr>
      <vt:lpstr>Prezentace aplikace PowerPoint</vt:lpstr>
      <vt:lpstr>Ochrana před zářením</vt:lpstr>
      <vt:lpstr>Ochrana před zářením</vt:lpstr>
      <vt:lpstr>Ochrana před zářením</vt:lpstr>
      <vt:lpstr>Ochrana před zářením</vt:lpstr>
      <vt:lpstr>Ochrana před zářením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Tom</dc:creator>
  <cp:lastModifiedBy>Bobál Tomáš</cp:lastModifiedBy>
  <cp:revision>555</cp:revision>
  <dcterms:created xsi:type="dcterms:W3CDTF">2012-01-30T16:05:08Z</dcterms:created>
  <dcterms:modified xsi:type="dcterms:W3CDTF">2017-02-06T12:32:17Z</dcterms:modified>
</cp:coreProperties>
</file>