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7" r:id="rId2"/>
    <p:sldId id="276" r:id="rId3"/>
    <p:sldId id="277" r:id="rId4"/>
    <p:sldId id="278" r:id="rId5"/>
    <p:sldId id="279" r:id="rId6"/>
    <p:sldId id="281" r:id="rId7"/>
    <p:sldId id="280" r:id="rId8"/>
    <p:sldId id="282" r:id="rId9"/>
    <p:sldId id="283" r:id="rId10"/>
    <p:sldId id="27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5326" autoAdjust="0"/>
  </p:normalViewPr>
  <p:slideViewPr>
    <p:cSldViewPr>
      <p:cViewPr varScale="1">
        <p:scale>
          <a:sx n="107" d="100"/>
          <a:sy n="107" d="100"/>
        </p:scale>
        <p:origin x="-10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05A08-8F4C-426C-8921-4D379BF7934E}" type="datetimeFigureOut">
              <a:rPr lang="cs-CZ" smtClean="0"/>
              <a:pPr/>
              <a:t>10.10.2016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0394B-17E2-46BA-8634-34C39F806C8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659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10.10.2016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10.10.2016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10.10.2016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10.10.2016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10.10.2016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099D-0C6A-4764-ADF3-08DDCDDCCA55}" type="datetimeFigureOut">
              <a:rPr lang="cs-CZ" smtClean="0"/>
              <a:pPr/>
              <a:t>10.10.2016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7099D-0C6A-4764-ADF3-08DDCDDCCA55}" type="datetimeFigureOut">
              <a:rPr lang="cs-CZ" smtClean="0"/>
              <a:pPr/>
              <a:t>10.10.2016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8D6F7-4CF9-4194-9DDC-BE44DDEC036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phet.colorado.ed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het.colorado.edu/sims/faraday/faraday_cs.jnlp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5301208"/>
            <a:ext cx="5407025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110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131589"/>
              </p:ext>
            </p:extLst>
          </p:nvPr>
        </p:nvGraphicFramePr>
        <p:xfrm>
          <a:off x="755650" y="981075"/>
          <a:ext cx="7632700" cy="3891915"/>
        </p:xfrm>
        <a:graphic>
          <a:graphicData uri="http://schemas.openxmlformats.org/drawingml/2006/table">
            <a:tbl>
              <a:tblPr/>
              <a:tblGrid>
                <a:gridCol w="1944688"/>
                <a:gridCol w="568801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Škola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Základní škola Zlín, Nová cesta 268, příspěvková organizace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Vzdělávací oblast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Člověk a příroda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Vzdělávací obor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Fyzika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Tematický okruh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Elektrodynamika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Téma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Elektromagnetická indukce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Název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VY_32_INOVACE_14_27_elektromagneticka_indukce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Určení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9. ročník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Autor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Mgr. Tomáš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Bobál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Vytvořeno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Září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Anotace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Určeno pro výuku a domácí přípravu žáků. Žák se seznámí s </a:t>
                      </a: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elektromagnetickou </a:t>
                      </a: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indukcí a jejím využitím.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251520" y="980728"/>
            <a:ext cx="8640960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Použité zdroje:</a:t>
            </a:r>
          </a:p>
          <a:p>
            <a:endParaRPr lang="cs-CZ" sz="24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23528" y="1628800"/>
            <a:ext cx="8496944" cy="496855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cs-CZ" sz="1200" dirty="0" smtClean="0"/>
              <a:t>RAUNER, Karel, Václav HAVEL a Miroslav RANDA. NAKLADATELSTVÍ FRAUS. </a:t>
            </a:r>
            <a:r>
              <a:rPr lang="cs-CZ" sz="1200" i="1" dirty="0" smtClean="0"/>
              <a:t>Fyzika 9</a:t>
            </a:r>
            <a:r>
              <a:rPr lang="cs-CZ" sz="1200" dirty="0" smtClean="0"/>
              <a:t>: </a:t>
            </a:r>
            <a:r>
              <a:rPr lang="cs-CZ" sz="1200" i="1" dirty="0" smtClean="0"/>
              <a:t>učebnice pro základní školy a víceletá gymnázia</a:t>
            </a:r>
            <a:r>
              <a:rPr lang="cs-CZ" sz="1200" dirty="0" smtClean="0"/>
              <a:t>. 1. vydání. Plzeň: </a:t>
            </a:r>
            <a:r>
              <a:rPr lang="cs-CZ" sz="1200" dirty="0" err="1" smtClean="0"/>
              <a:t>Fraus</a:t>
            </a:r>
            <a:r>
              <a:rPr lang="cs-CZ" sz="1200" dirty="0" smtClean="0"/>
              <a:t>, 2007. ISBN 978-80-7238-617-8. 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dirty="0"/>
              <a:t>UNIVERSITY OF COLORADO. </a:t>
            </a:r>
            <a:r>
              <a:rPr lang="cs-CZ" sz="1200" i="1" dirty="0" err="1"/>
              <a:t>PhEt</a:t>
            </a:r>
            <a:r>
              <a:rPr lang="cs-CZ" sz="1200" i="1" dirty="0"/>
              <a:t> Interaktivní simulace</a:t>
            </a:r>
            <a:r>
              <a:rPr lang="cs-CZ" sz="1200" dirty="0"/>
              <a:t> [</a:t>
            </a:r>
            <a:r>
              <a:rPr lang="cs-CZ" sz="1200" dirty="0" err="1"/>
              <a:t>Screen</a:t>
            </a:r>
            <a:r>
              <a:rPr lang="cs-CZ" sz="1200" dirty="0"/>
              <a:t> obrazovky programu]. 2012 [cit. 2012-10-03]. Dostupné z: </a:t>
            </a:r>
            <a:r>
              <a:rPr lang="cs-CZ" sz="1200" dirty="0">
                <a:hlinkClick r:id="rId2"/>
              </a:rPr>
              <a:t>http://phet.colorado.edu</a:t>
            </a:r>
            <a:endParaRPr lang="cs-CZ" sz="1200" dirty="0"/>
          </a:p>
          <a:p>
            <a:endParaRPr lang="cs-CZ" sz="1200" dirty="0" smtClean="0"/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r>
              <a:rPr lang="cs-CZ" sz="1200" dirty="0" smtClean="0"/>
              <a:t/>
            </a:r>
            <a:br>
              <a:rPr lang="cs-CZ" sz="1200" dirty="0" smtClean="0"/>
            </a:br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Elektromagnetická indukce</a:t>
            </a:r>
            <a:endParaRPr lang="pt-BR" sz="36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Elektromagnetická indukce</a:t>
            </a:r>
            <a:endParaRPr lang="pt-BR" sz="36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51520" y="908720"/>
            <a:ext cx="8640960" cy="345638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b="1" dirty="0" err="1" smtClean="0"/>
              <a:t>Oerstedův</a:t>
            </a:r>
            <a:r>
              <a:rPr lang="cs-CZ" sz="2400" b="1" dirty="0" smtClean="0"/>
              <a:t> pokus dokazuje, že průchodem proudu vzniká v okolí vodiče magnetické pole.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b="1" dirty="0" smtClean="0"/>
              <a:t>Faraday, který se s tímto pokusem seznámil začal hledat způsob jak naopak pomocí magnetického pole vytvořit elektrický proud.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b="1" dirty="0" smtClean="0"/>
              <a:t>Zkusme to také! Budeme potřebovat cívku, magnet a ampérmetr.</a:t>
            </a:r>
            <a:endParaRPr lang="cs-CZ" sz="2400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577" t="6538" r="12116" b="6282"/>
          <a:stretch/>
        </p:blipFill>
        <p:spPr>
          <a:xfrm>
            <a:off x="2555776" y="3427222"/>
            <a:ext cx="3975320" cy="31579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Elektromagnetická indukce</a:t>
            </a:r>
            <a:endParaRPr lang="pt-BR" sz="36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51520" y="908720"/>
            <a:ext cx="8640960" cy="9361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b="1" dirty="0" smtClean="0"/>
              <a:t>Cívku připojme k ampérmetru a sledujme za jakých podmínek bude v cívce vznikat proud.</a:t>
            </a:r>
            <a:endParaRPr lang="cs-CZ" sz="24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b="1" dirty="0" smtClean="0"/>
              <a:t>Zkoušejme magnet přibližovat, oddalovat, různě rychle, ponechejme magnet bez hnutí v cívce.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b="1" dirty="0" smtClean="0"/>
              <a:t>K čemu dospějeme? Za jakých podmínek vzniká proud?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577" t="6538" r="12116" b="6282"/>
          <a:stretch/>
        </p:blipFill>
        <p:spPr>
          <a:xfrm>
            <a:off x="2483768" y="3212976"/>
            <a:ext cx="3975320" cy="3157964"/>
          </a:xfrm>
          <a:prstGeom prst="rect">
            <a:avLst/>
          </a:prstGeom>
        </p:spPr>
      </p:pic>
      <p:cxnSp>
        <p:nvCxnSpPr>
          <p:cNvPr id="5" name="Přímá spojnice se šipkou 4"/>
          <p:cNvCxnSpPr/>
          <p:nvPr/>
        </p:nvCxnSpPr>
        <p:spPr>
          <a:xfrm flipV="1">
            <a:off x="2627784" y="5517232"/>
            <a:ext cx="900100" cy="36004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H="1" flipV="1">
            <a:off x="3851920" y="4791958"/>
            <a:ext cx="432048" cy="1013306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834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Elektromagnetická indukce</a:t>
            </a:r>
            <a:endParaRPr lang="pt-BR" sz="36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51520" y="908720"/>
            <a:ext cx="8640960" cy="237626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b="1" dirty="0" smtClean="0"/>
              <a:t>Ke vzniku elektrického proudu v cívce stačí jediné: </a:t>
            </a:r>
            <a:r>
              <a:rPr lang="cs-CZ" sz="2400" b="1" dirty="0" smtClean="0">
                <a:solidFill>
                  <a:srgbClr val="C00000"/>
                </a:solidFill>
              </a:rPr>
              <a:t>magnetické pole se musí v blízkosti cívky měnit.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b="1" dirty="0" smtClean="0">
                <a:solidFill>
                  <a:schemeClr val="tx1"/>
                </a:solidFill>
              </a:rPr>
              <a:t>Pokud magnet vložíme do cívky a nepohybujeme s ním, žádný proud nevzniká, protože se magnetické pole nemění.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b="1" dirty="0" smtClean="0">
                <a:solidFill>
                  <a:schemeClr val="tx1"/>
                </a:solidFill>
              </a:rPr>
              <a:t>Můžeme ale klidně nechat magnet na místě a pohybovat cívkou, proud v cívce vznikat bude.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sz="2400" b="1" dirty="0" smtClean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426" r="16477" b="7960"/>
          <a:stretch/>
        </p:blipFill>
        <p:spPr>
          <a:xfrm>
            <a:off x="2627784" y="3356992"/>
            <a:ext cx="3888432" cy="2989331"/>
          </a:xfrm>
          <a:prstGeom prst="rect">
            <a:avLst/>
          </a:prstGeom>
        </p:spPr>
      </p:pic>
      <p:cxnSp>
        <p:nvCxnSpPr>
          <p:cNvPr id="8" name="Přímá spojnice se šipkou 7"/>
          <p:cNvCxnSpPr/>
          <p:nvPr/>
        </p:nvCxnSpPr>
        <p:spPr>
          <a:xfrm>
            <a:off x="3293994" y="4802207"/>
            <a:ext cx="900100" cy="260281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V="1">
            <a:off x="4194094" y="4581128"/>
            <a:ext cx="233890" cy="1013306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7047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Elektromagnetická indukce</a:t>
            </a:r>
            <a:endParaRPr lang="pt-BR" sz="36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51520" y="908720"/>
            <a:ext cx="8640960" cy="8640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Jev při kterém vzniká elektrické napětí změnou magnetického pole se nazývá elektromagnetická indukce.</a:t>
            </a:r>
          </a:p>
          <a:p>
            <a:endParaRPr lang="cs-CZ" sz="24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51520" y="2132856"/>
            <a:ext cx="8640960" cy="8640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Napětí a proud, které vznikají při elektromagnetické indukci se nazývají indukované napětí a indukovaný proud.</a:t>
            </a:r>
          </a:p>
          <a:p>
            <a:endParaRPr lang="cs-CZ" sz="24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251520" y="3284984"/>
            <a:ext cx="8640960" cy="208823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b="1" dirty="0" smtClean="0"/>
              <a:t>Prozkoumejme dále, na čem závisí velikost indukovaného napětí a indukovaného proudu.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b="1" dirty="0" smtClean="0">
                <a:solidFill>
                  <a:schemeClr val="tx1"/>
                </a:solidFill>
              </a:rPr>
              <a:t>Zkusme magnetem v blízkosti cívky pohybovat nejprve pomalu a pak rychleji, pokus zopakujme se dvěma různě silnými magnety.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sz="2400" b="1" dirty="0" smtClean="0">
              <a:solidFill>
                <a:schemeClr val="tx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65766" y="5517232"/>
            <a:ext cx="8640960" cy="8640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Indukované napětí a indukovaný proud závisí na velikosti změny magnetického pole a rychlosti jeho změny.</a:t>
            </a:r>
          </a:p>
          <a:p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213511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Elektromagnetická indukce</a:t>
            </a:r>
            <a:endParaRPr lang="pt-BR" sz="36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11" t="11812" r="19703" b="24326"/>
          <a:stretch/>
        </p:blipFill>
        <p:spPr bwMode="auto">
          <a:xfrm>
            <a:off x="1043608" y="980728"/>
            <a:ext cx="6834861" cy="44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ovéPole 7">
            <a:hlinkClick r:id="rId3"/>
          </p:cNvPr>
          <p:cNvSpPr txBox="1"/>
          <p:nvPr/>
        </p:nvSpPr>
        <p:spPr>
          <a:xfrm>
            <a:off x="1043607" y="5461248"/>
            <a:ext cx="6834861" cy="72008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Interaktivní simulace elektromagnetické indukce</a:t>
            </a:r>
          </a:p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phet.colorado.edu.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61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Elektromagnetická indukce</a:t>
            </a:r>
            <a:endParaRPr lang="pt-BR" sz="36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51520" y="908720"/>
            <a:ext cx="8640960" cy="27363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b="1" dirty="0" smtClean="0"/>
              <a:t>Místo trvalého magnetu můžeme využít elektromagnet (cívku s jádrem, kterou protéká elektrický proud).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b="1" dirty="0" smtClean="0">
                <a:solidFill>
                  <a:schemeClr val="tx1"/>
                </a:solidFill>
              </a:rPr>
              <a:t>Nasuňme dvě cívky na společné jádro: Jedna bude sloužit jako elektromagnet a v druhé bude za určitých podmínek indukováno elektrické napětí.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b="1" dirty="0" smtClean="0">
                <a:solidFill>
                  <a:schemeClr val="tx1"/>
                </a:solidFill>
              </a:rPr>
              <a:t>Stačí, když budeme elektromagnet zapínat a vypínat, případně měnit velikost proudu jím procházející.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sz="2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67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Elektromagnetická indukce</a:t>
            </a:r>
            <a:endParaRPr lang="pt-BR" sz="36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51520" y="908720"/>
            <a:ext cx="8640960" cy="158417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b="1" dirty="0" smtClean="0"/>
              <a:t>Na závěr vyzkoušejme pokus se starým reproduktorem.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b="1" dirty="0" smtClean="0">
                <a:solidFill>
                  <a:schemeClr val="tx1"/>
                </a:solidFill>
              </a:rPr>
              <a:t>Připojme reproduktor k citlivému ampérmetru a zkusme hýbat s membránou, ampérmetr ukazuje proud.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b="1" dirty="0" smtClean="0">
                <a:solidFill>
                  <a:schemeClr val="tx1"/>
                </a:solidFill>
              </a:rPr>
              <a:t>Dokážete vysvětlit?</a:t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/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/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/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/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/>
            </a:r>
            <a:br>
              <a:rPr lang="cs-CZ" sz="2400" b="1" dirty="0" smtClean="0">
                <a:solidFill>
                  <a:schemeClr val="tx1"/>
                </a:solidFill>
              </a:rPr>
            </a:br>
            <a:r>
              <a:rPr lang="cs-CZ" sz="2400" b="1" dirty="0" smtClean="0">
                <a:solidFill>
                  <a:schemeClr val="tx1"/>
                </a:solidFill>
              </a:rPr>
              <a:t/>
            </a:r>
            <a:br>
              <a:rPr lang="cs-CZ" sz="2400" b="1" dirty="0" smtClean="0">
                <a:solidFill>
                  <a:schemeClr val="tx1"/>
                </a:solidFill>
              </a:rPr>
            </a:br>
            <a:endParaRPr lang="cs-CZ" sz="2400" b="1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b="1" dirty="0" smtClean="0">
                <a:solidFill>
                  <a:schemeClr val="tx1"/>
                </a:solidFill>
              </a:rPr>
              <a:t>Základní části reproduktoru jsou magnet a cívka na které je připevněna membrána.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b="1" dirty="0" smtClean="0">
                <a:solidFill>
                  <a:schemeClr val="tx1"/>
                </a:solidFill>
              </a:rPr>
              <a:t>Pohybem membrány rozpohybujeme cívku v magnetickém poli.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b="1" dirty="0" smtClean="0">
                <a:solidFill>
                  <a:schemeClr val="tx1"/>
                </a:solidFill>
              </a:rPr>
              <a:t>V cívce se indukuje elektrický proud.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sz="2400" b="1" dirty="0" smtClean="0">
              <a:solidFill>
                <a:schemeClr val="tx1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77" t="13250" r="9423" b="14231"/>
          <a:stretch/>
        </p:blipFill>
        <p:spPr>
          <a:xfrm>
            <a:off x="2339752" y="2348880"/>
            <a:ext cx="4032448" cy="2658436"/>
          </a:xfrm>
          <a:prstGeom prst="rect">
            <a:avLst/>
          </a:prstGeom>
        </p:spPr>
      </p:pic>
      <p:cxnSp>
        <p:nvCxnSpPr>
          <p:cNvPr id="5" name="Přímá spojnice se šipkou 4"/>
          <p:cNvCxnSpPr/>
          <p:nvPr/>
        </p:nvCxnSpPr>
        <p:spPr>
          <a:xfrm flipV="1">
            <a:off x="3707904" y="3027113"/>
            <a:ext cx="0" cy="725274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359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500066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 smtClean="0">
                <a:solidFill>
                  <a:schemeClr val="bg1"/>
                </a:solidFill>
                <a:latin typeface="Calibri" pitchFamily="34" charset="0"/>
              </a:rPr>
              <a:t>Elektromagnetická indukce</a:t>
            </a:r>
            <a:endParaRPr lang="pt-BR" sz="36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51520" y="1556792"/>
            <a:ext cx="8640960" cy="158417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b="1" dirty="0" smtClean="0"/>
              <a:t>Generátory elektrického napětí </a:t>
            </a:r>
            <a:r>
              <a:rPr lang="cs-CZ" sz="2400" b="1" smtClean="0"/>
              <a:t>(</a:t>
            </a:r>
            <a:r>
              <a:rPr lang="cs-CZ" sz="2400" b="1" smtClean="0"/>
              <a:t>výroba </a:t>
            </a:r>
            <a:r>
              <a:rPr lang="cs-CZ" sz="2400" b="1" dirty="0" smtClean="0"/>
              <a:t>elektrické energie)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b="1" dirty="0">
                <a:solidFill>
                  <a:schemeClr val="tx1"/>
                </a:solidFill>
              </a:rPr>
              <a:t>Transformátory (pomocí nich měníme velikost napětí)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b="1" dirty="0" smtClean="0">
                <a:solidFill>
                  <a:schemeClr val="tx1"/>
                </a:solidFill>
              </a:rPr>
              <a:t>Mikrofony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51520" y="980728"/>
            <a:ext cx="8640960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 smtClean="0"/>
              <a:t>Využití elektromagnetické indukce</a:t>
            </a:r>
          </a:p>
          <a:p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61699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4289</TotalTime>
  <Words>470</Words>
  <Application>Microsoft Office PowerPoint</Application>
  <PresentationFormat>Předvádění na obrazovce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Prezentace aplikace PowerPoint</vt:lpstr>
      <vt:lpstr>Elektromagnetická indukce</vt:lpstr>
      <vt:lpstr>Elektromagnetická indukce</vt:lpstr>
      <vt:lpstr>Elektromagnetická indukce</vt:lpstr>
      <vt:lpstr>Elektromagnetická indukce</vt:lpstr>
      <vt:lpstr>Elektromagnetická indukce</vt:lpstr>
      <vt:lpstr>Elektromagnetická indukce</vt:lpstr>
      <vt:lpstr>Elektromagnetická indukce</vt:lpstr>
      <vt:lpstr>Elektromagnetická indukce</vt:lpstr>
      <vt:lpstr>Elektromagnetická indukce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</dc:creator>
  <cp:lastModifiedBy>Bobál Tomáš</cp:lastModifiedBy>
  <cp:revision>471</cp:revision>
  <dcterms:created xsi:type="dcterms:W3CDTF">2012-01-30T16:05:08Z</dcterms:created>
  <dcterms:modified xsi:type="dcterms:W3CDTF">2016-10-10T05:20:04Z</dcterms:modified>
</cp:coreProperties>
</file>