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8" r:id="rId3"/>
    <p:sldId id="286" r:id="rId4"/>
    <p:sldId id="287" r:id="rId5"/>
    <p:sldId id="288" r:id="rId6"/>
    <p:sldId id="289" r:id="rId7"/>
    <p:sldId id="28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26" autoAdjust="0"/>
  </p:normalViewPr>
  <p:slideViewPr>
    <p:cSldViewPr snapToGrid="0" snapToObjects="1"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//upload.wikimedia.org/wikipedia/commons/3/32/LDR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34532"/>
              </p:ext>
            </p:extLst>
          </p:nvPr>
        </p:nvGraphicFramePr>
        <p:xfrm>
          <a:off x="719572" y="476672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Elektrický proud v polovodičích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Elektrony a díry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VY_32_INOVACE_20_27_elektrony_a_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Listopad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je seznámen s čistými polovodiči a jejich </a:t>
                      </a:r>
                      <a:r>
                        <a:rPr kumimoji="0" 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rezistivitou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Zopakujme si, co již víme o elektrickém proudu </a:t>
            </a:r>
            <a:r>
              <a:rPr lang="cs-CZ" sz="2400" b="1" dirty="0" smtClean="0">
                <a:sym typeface="Wingdings" pitchFamily="2" charset="2"/>
              </a:rPr>
              <a:t>.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664804"/>
            <a:ext cx="8604956" cy="4680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Elektrický proud je uspořádaný pohyb nabitých částic.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2312876"/>
            <a:ext cx="860495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 kovových vodičích jsou těmito částicemi elektrony.  </a:t>
            </a:r>
          </a:p>
          <a:p>
            <a:r>
              <a:rPr lang="cs-CZ" sz="2400" b="1" dirty="0" smtClean="0"/>
              <a:t>V kapalinách a plynech to mohou být i ionty.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5516" y="3465004"/>
            <a:ext cx="8640960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Nabité částice jsou v každé látce (elektrony, protony, …), ne vždy se ale mohou pohybovat, tím se liší vodič od izolantu.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5553236"/>
            <a:ext cx="864096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Existují však látky, které se z hlediska elektrického odporu nacházejí mezi vodiči a izolanty. Budeme jim říkat polovodiče.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72195"/>
            <a:ext cx="3095362" cy="3247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Jedním z polovodičů je křemík.</a:t>
            </a:r>
          </a:p>
          <a:p>
            <a:r>
              <a:rPr lang="cs-CZ" sz="2400" b="1" dirty="0" smtClean="0"/>
              <a:t>Je to prvek, který má ve valenční vrstvě 4 elektrony, které se podílejí na vazbě mezi sousedními atomy.</a:t>
            </a:r>
            <a:endParaRPr lang="cs-CZ" sz="2400" b="1" dirty="0"/>
          </a:p>
        </p:txBody>
      </p:sp>
      <p:sp>
        <p:nvSpPr>
          <p:cNvPr id="15" name="Elipsa 14"/>
          <p:cNvSpPr/>
          <p:nvPr/>
        </p:nvSpPr>
        <p:spPr>
          <a:xfrm>
            <a:off x="4499375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9" name="Přímá spojovací čára 18"/>
          <p:cNvCxnSpPr>
            <a:stCxn id="15" idx="7"/>
          </p:cNvCxnSpPr>
          <p:nvPr/>
        </p:nvCxnSpPr>
        <p:spPr>
          <a:xfrm>
            <a:off x="4960345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5" idx="5"/>
          </p:cNvCxnSpPr>
          <p:nvPr/>
        </p:nvCxnSpPr>
        <p:spPr>
          <a:xfrm>
            <a:off x="4960345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5" idx="5"/>
          </p:cNvCxnSpPr>
          <p:nvPr/>
        </p:nvCxnSpPr>
        <p:spPr>
          <a:xfrm>
            <a:off x="4960345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15" idx="3"/>
          </p:cNvCxnSpPr>
          <p:nvPr/>
        </p:nvCxnSpPr>
        <p:spPr>
          <a:xfrm>
            <a:off x="4578465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5219455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Elipsa 38"/>
          <p:cNvSpPr/>
          <p:nvPr/>
        </p:nvSpPr>
        <p:spPr>
          <a:xfrm>
            <a:off x="5624500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" name="Elipsa 39"/>
          <p:cNvSpPr/>
          <p:nvPr/>
        </p:nvSpPr>
        <p:spPr>
          <a:xfrm>
            <a:off x="4499375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" name="Elipsa 40"/>
          <p:cNvSpPr/>
          <p:nvPr/>
        </p:nvSpPr>
        <p:spPr>
          <a:xfrm>
            <a:off x="4859415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5" name="Elipsa 174"/>
          <p:cNvSpPr/>
          <p:nvPr/>
        </p:nvSpPr>
        <p:spPr>
          <a:xfrm>
            <a:off x="5956920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76" name="Přímá spojovací čára 175"/>
          <p:cNvCxnSpPr>
            <a:stCxn id="175" idx="7"/>
          </p:cNvCxnSpPr>
          <p:nvPr/>
        </p:nvCxnSpPr>
        <p:spPr>
          <a:xfrm>
            <a:off x="6417890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Přímá spojovací čára 176"/>
          <p:cNvCxnSpPr>
            <a:stCxn id="175" idx="5"/>
          </p:cNvCxnSpPr>
          <p:nvPr/>
        </p:nvCxnSpPr>
        <p:spPr>
          <a:xfrm>
            <a:off x="6417890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Přímá spojovací čára 177"/>
          <p:cNvCxnSpPr>
            <a:stCxn id="175" idx="5"/>
          </p:cNvCxnSpPr>
          <p:nvPr/>
        </p:nvCxnSpPr>
        <p:spPr>
          <a:xfrm>
            <a:off x="6417890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Přímá spojovací čára 178"/>
          <p:cNvCxnSpPr>
            <a:stCxn id="175" idx="3"/>
          </p:cNvCxnSpPr>
          <p:nvPr/>
        </p:nvCxnSpPr>
        <p:spPr>
          <a:xfrm>
            <a:off x="6036010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ipsa 179"/>
          <p:cNvSpPr/>
          <p:nvPr/>
        </p:nvSpPr>
        <p:spPr>
          <a:xfrm>
            <a:off x="6677000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1" name="Elipsa 180"/>
          <p:cNvSpPr/>
          <p:nvPr/>
        </p:nvSpPr>
        <p:spPr>
          <a:xfrm>
            <a:off x="7082045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2" name="Elipsa 181"/>
          <p:cNvSpPr/>
          <p:nvPr/>
        </p:nvSpPr>
        <p:spPr>
          <a:xfrm>
            <a:off x="5956920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3" name="Elipsa 182"/>
          <p:cNvSpPr/>
          <p:nvPr/>
        </p:nvSpPr>
        <p:spPr>
          <a:xfrm>
            <a:off x="6316960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4" name="Elipsa 183"/>
          <p:cNvSpPr/>
          <p:nvPr/>
        </p:nvSpPr>
        <p:spPr>
          <a:xfrm>
            <a:off x="4499375" y="352993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85" name="Přímá spojovací čára 184"/>
          <p:cNvCxnSpPr>
            <a:stCxn id="184" idx="7"/>
          </p:cNvCxnSpPr>
          <p:nvPr/>
        </p:nvCxnSpPr>
        <p:spPr>
          <a:xfrm>
            <a:off x="4960345" y="360902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Přímá spojovací čára 185"/>
          <p:cNvCxnSpPr>
            <a:stCxn id="184" idx="5"/>
          </p:cNvCxnSpPr>
          <p:nvPr/>
        </p:nvCxnSpPr>
        <p:spPr>
          <a:xfrm>
            <a:off x="4960345" y="399090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Přímá spojovací čára 186"/>
          <p:cNvCxnSpPr>
            <a:stCxn id="184" idx="5"/>
          </p:cNvCxnSpPr>
          <p:nvPr/>
        </p:nvCxnSpPr>
        <p:spPr>
          <a:xfrm>
            <a:off x="4960345" y="399090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Přímá spojovací čára 187"/>
          <p:cNvCxnSpPr>
            <a:stCxn id="184" idx="3"/>
          </p:cNvCxnSpPr>
          <p:nvPr/>
        </p:nvCxnSpPr>
        <p:spPr>
          <a:xfrm>
            <a:off x="4578465" y="399090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Elipsa 188"/>
          <p:cNvSpPr/>
          <p:nvPr/>
        </p:nvSpPr>
        <p:spPr>
          <a:xfrm>
            <a:off x="5219455" y="352993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0" name="Elipsa 189"/>
          <p:cNvSpPr/>
          <p:nvPr/>
        </p:nvSpPr>
        <p:spPr>
          <a:xfrm>
            <a:off x="5624500" y="39349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1" name="Elipsa 190"/>
          <p:cNvSpPr/>
          <p:nvPr/>
        </p:nvSpPr>
        <p:spPr>
          <a:xfrm>
            <a:off x="4499375" y="416000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2" name="Elipsa 191"/>
          <p:cNvSpPr/>
          <p:nvPr/>
        </p:nvSpPr>
        <p:spPr>
          <a:xfrm>
            <a:off x="4859415" y="461005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3" name="Elipsa 192"/>
          <p:cNvSpPr/>
          <p:nvPr/>
        </p:nvSpPr>
        <p:spPr>
          <a:xfrm>
            <a:off x="5956920" y="354731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94" name="Přímá spojovací čára 193"/>
          <p:cNvCxnSpPr>
            <a:stCxn id="193" idx="7"/>
          </p:cNvCxnSpPr>
          <p:nvPr/>
        </p:nvCxnSpPr>
        <p:spPr>
          <a:xfrm>
            <a:off x="6417890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Přímá spojovací čára 194"/>
          <p:cNvCxnSpPr>
            <a:stCxn id="193" idx="5"/>
          </p:cNvCxnSpPr>
          <p:nvPr/>
        </p:nvCxnSpPr>
        <p:spPr>
          <a:xfrm>
            <a:off x="6417890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Přímá spojovací čára 195"/>
          <p:cNvCxnSpPr>
            <a:stCxn id="193" idx="5"/>
          </p:cNvCxnSpPr>
          <p:nvPr/>
        </p:nvCxnSpPr>
        <p:spPr>
          <a:xfrm>
            <a:off x="6417890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Přímá spojovací čára 196"/>
          <p:cNvCxnSpPr>
            <a:stCxn id="193" idx="3"/>
          </p:cNvCxnSpPr>
          <p:nvPr/>
        </p:nvCxnSpPr>
        <p:spPr>
          <a:xfrm>
            <a:off x="6036010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Elipsa 197"/>
          <p:cNvSpPr/>
          <p:nvPr/>
        </p:nvSpPr>
        <p:spPr>
          <a:xfrm>
            <a:off x="6677000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9" name="Elipsa 198"/>
          <p:cNvSpPr/>
          <p:nvPr/>
        </p:nvSpPr>
        <p:spPr>
          <a:xfrm>
            <a:off x="7082045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0" name="Elipsa 199"/>
          <p:cNvSpPr/>
          <p:nvPr/>
        </p:nvSpPr>
        <p:spPr>
          <a:xfrm>
            <a:off x="5956920" y="417738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1" name="Elipsa 200"/>
          <p:cNvSpPr/>
          <p:nvPr/>
        </p:nvSpPr>
        <p:spPr>
          <a:xfrm>
            <a:off x="6316960" y="462743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2" name="Elipsa 201"/>
          <p:cNvSpPr/>
          <p:nvPr/>
        </p:nvSpPr>
        <p:spPr>
          <a:xfrm>
            <a:off x="7379695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03" name="Přímá spojovací čára 202"/>
          <p:cNvCxnSpPr>
            <a:stCxn id="202" idx="7"/>
          </p:cNvCxnSpPr>
          <p:nvPr/>
        </p:nvCxnSpPr>
        <p:spPr>
          <a:xfrm>
            <a:off x="7840665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Přímá spojovací čára 203"/>
          <p:cNvCxnSpPr>
            <a:stCxn id="202" idx="5"/>
          </p:cNvCxnSpPr>
          <p:nvPr/>
        </p:nvCxnSpPr>
        <p:spPr>
          <a:xfrm>
            <a:off x="7840665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Přímá spojovací čára 204"/>
          <p:cNvCxnSpPr>
            <a:stCxn id="202" idx="5"/>
          </p:cNvCxnSpPr>
          <p:nvPr/>
        </p:nvCxnSpPr>
        <p:spPr>
          <a:xfrm>
            <a:off x="7840665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Přímá spojovací čára 205"/>
          <p:cNvCxnSpPr>
            <a:stCxn id="202" idx="3"/>
          </p:cNvCxnSpPr>
          <p:nvPr/>
        </p:nvCxnSpPr>
        <p:spPr>
          <a:xfrm>
            <a:off x="7458785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Elipsa 206"/>
          <p:cNvSpPr/>
          <p:nvPr/>
        </p:nvSpPr>
        <p:spPr>
          <a:xfrm>
            <a:off x="8099775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8" name="Elipsa 207"/>
          <p:cNvSpPr/>
          <p:nvPr/>
        </p:nvSpPr>
        <p:spPr>
          <a:xfrm>
            <a:off x="8504820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9" name="Elipsa 208"/>
          <p:cNvSpPr/>
          <p:nvPr/>
        </p:nvSpPr>
        <p:spPr>
          <a:xfrm>
            <a:off x="7379695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0" name="Elipsa 209"/>
          <p:cNvSpPr/>
          <p:nvPr/>
        </p:nvSpPr>
        <p:spPr>
          <a:xfrm>
            <a:off x="7739735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1" name="Elipsa 210"/>
          <p:cNvSpPr/>
          <p:nvPr/>
        </p:nvSpPr>
        <p:spPr>
          <a:xfrm>
            <a:off x="7379695" y="354731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12" name="Přímá spojovací čára 211"/>
          <p:cNvCxnSpPr>
            <a:stCxn id="211" idx="7"/>
          </p:cNvCxnSpPr>
          <p:nvPr/>
        </p:nvCxnSpPr>
        <p:spPr>
          <a:xfrm>
            <a:off x="7840665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Přímá spojovací čára 212"/>
          <p:cNvCxnSpPr>
            <a:stCxn id="211" idx="5"/>
          </p:cNvCxnSpPr>
          <p:nvPr/>
        </p:nvCxnSpPr>
        <p:spPr>
          <a:xfrm>
            <a:off x="7840665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Přímá spojovací čára 213"/>
          <p:cNvCxnSpPr>
            <a:stCxn id="211" idx="5"/>
          </p:cNvCxnSpPr>
          <p:nvPr/>
        </p:nvCxnSpPr>
        <p:spPr>
          <a:xfrm>
            <a:off x="7840665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Přímá spojovací čára 214"/>
          <p:cNvCxnSpPr>
            <a:stCxn id="211" idx="3"/>
          </p:cNvCxnSpPr>
          <p:nvPr/>
        </p:nvCxnSpPr>
        <p:spPr>
          <a:xfrm>
            <a:off x="7458785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Elipsa 215"/>
          <p:cNvSpPr/>
          <p:nvPr/>
        </p:nvSpPr>
        <p:spPr>
          <a:xfrm>
            <a:off x="8099775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7" name="Elipsa 216"/>
          <p:cNvSpPr/>
          <p:nvPr/>
        </p:nvSpPr>
        <p:spPr>
          <a:xfrm>
            <a:off x="8504820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8" name="Elipsa 217"/>
          <p:cNvSpPr/>
          <p:nvPr/>
        </p:nvSpPr>
        <p:spPr>
          <a:xfrm>
            <a:off x="7379695" y="417738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9" name="Elipsa 218"/>
          <p:cNvSpPr/>
          <p:nvPr/>
        </p:nvSpPr>
        <p:spPr>
          <a:xfrm>
            <a:off x="7739735" y="462743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0" name="Elipsa 219"/>
          <p:cNvSpPr/>
          <p:nvPr/>
        </p:nvSpPr>
        <p:spPr>
          <a:xfrm>
            <a:off x="4499375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21" name="Přímá spojovací čára 220"/>
          <p:cNvCxnSpPr>
            <a:stCxn id="220" idx="7"/>
          </p:cNvCxnSpPr>
          <p:nvPr/>
        </p:nvCxnSpPr>
        <p:spPr>
          <a:xfrm>
            <a:off x="4960345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Přímá spojovací čára 221"/>
          <p:cNvCxnSpPr>
            <a:stCxn id="220" idx="5"/>
          </p:cNvCxnSpPr>
          <p:nvPr/>
        </p:nvCxnSpPr>
        <p:spPr>
          <a:xfrm>
            <a:off x="4960345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Přímá spojovací čára 222"/>
          <p:cNvCxnSpPr>
            <a:stCxn id="220" idx="5"/>
          </p:cNvCxnSpPr>
          <p:nvPr/>
        </p:nvCxnSpPr>
        <p:spPr>
          <a:xfrm>
            <a:off x="4960345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ovací čára 223"/>
          <p:cNvCxnSpPr>
            <a:stCxn id="220" idx="3"/>
          </p:cNvCxnSpPr>
          <p:nvPr/>
        </p:nvCxnSpPr>
        <p:spPr>
          <a:xfrm>
            <a:off x="4578465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Elipsa 224"/>
          <p:cNvSpPr/>
          <p:nvPr/>
        </p:nvSpPr>
        <p:spPr>
          <a:xfrm>
            <a:off x="5219455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6" name="Elipsa 225"/>
          <p:cNvSpPr/>
          <p:nvPr/>
        </p:nvSpPr>
        <p:spPr>
          <a:xfrm>
            <a:off x="5624500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7" name="Elipsa 226"/>
          <p:cNvSpPr/>
          <p:nvPr/>
        </p:nvSpPr>
        <p:spPr>
          <a:xfrm>
            <a:off x="4499375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8" name="Elipsa 227"/>
          <p:cNvSpPr/>
          <p:nvPr/>
        </p:nvSpPr>
        <p:spPr>
          <a:xfrm>
            <a:off x="4859415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9" name="Elipsa 228"/>
          <p:cNvSpPr/>
          <p:nvPr/>
        </p:nvSpPr>
        <p:spPr>
          <a:xfrm>
            <a:off x="5956920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30" name="Přímá spojovací čára 229"/>
          <p:cNvCxnSpPr>
            <a:stCxn id="229" idx="7"/>
          </p:cNvCxnSpPr>
          <p:nvPr/>
        </p:nvCxnSpPr>
        <p:spPr>
          <a:xfrm>
            <a:off x="6417890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Přímá spojovací čára 230"/>
          <p:cNvCxnSpPr>
            <a:stCxn id="229" idx="5"/>
          </p:cNvCxnSpPr>
          <p:nvPr/>
        </p:nvCxnSpPr>
        <p:spPr>
          <a:xfrm>
            <a:off x="6417890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Přímá spojovací čára 231"/>
          <p:cNvCxnSpPr>
            <a:stCxn id="229" idx="5"/>
          </p:cNvCxnSpPr>
          <p:nvPr/>
        </p:nvCxnSpPr>
        <p:spPr>
          <a:xfrm>
            <a:off x="6417890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Přímá spojovací čára 232"/>
          <p:cNvCxnSpPr>
            <a:stCxn id="229" idx="3"/>
          </p:cNvCxnSpPr>
          <p:nvPr/>
        </p:nvCxnSpPr>
        <p:spPr>
          <a:xfrm>
            <a:off x="6036010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Elipsa 233"/>
          <p:cNvSpPr/>
          <p:nvPr/>
        </p:nvSpPr>
        <p:spPr>
          <a:xfrm>
            <a:off x="6677000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5" name="Elipsa 234"/>
          <p:cNvSpPr/>
          <p:nvPr/>
        </p:nvSpPr>
        <p:spPr>
          <a:xfrm>
            <a:off x="7082045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6" name="Elipsa 235"/>
          <p:cNvSpPr/>
          <p:nvPr/>
        </p:nvSpPr>
        <p:spPr>
          <a:xfrm>
            <a:off x="5956920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7" name="Elipsa 236"/>
          <p:cNvSpPr/>
          <p:nvPr/>
        </p:nvSpPr>
        <p:spPr>
          <a:xfrm>
            <a:off x="6316960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8" name="Elipsa 237"/>
          <p:cNvSpPr/>
          <p:nvPr/>
        </p:nvSpPr>
        <p:spPr>
          <a:xfrm>
            <a:off x="7379695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39" name="Přímá spojovací čára 238"/>
          <p:cNvCxnSpPr>
            <a:stCxn id="238" idx="7"/>
          </p:cNvCxnSpPr>
          <p:nvPr/>
        </p:nvCxnSpPr>
        <p:spPr>
          <a:xfrm>
            <a:off x="7840665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Přímá spojovací čára 239"/>
          <p:cNvCxnSpPr>
            <a:stCxn id="238" idx="5"/>
          </p:cNvCxnSpPr>
          <p:nvPr/>
        </p:nvCxnSpPr>
        <p:spPr>
          <a:xfrm>
            <a:off x="7840665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Přímá spojovací čára 240"/>
          <p:cNvCxnSpPr>
            <a:stCxn id="238" idx="5"/>
          </p:cNvCxnSpPr>
          <p:nvPr/>
        </p:nvCxnSpPr>
        <p:spPr>
          <a:xfrm>
            <a:off x="7840665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Přímá spojovací čára 241"/>
          <p:cNvCxnSpPr>
            <a:stCxn id="238" idx="3"/>
          </p:cNvCxnSpPr>
          <p:nvPr/>
        </p:nvCxnSpPr>
        <p:spPr>
          <a:xfrm>
            <a:off x="7458785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Elipsa 242"/>
          <p:cNvSpPr/>
          <p:nvPr/>
        </p:nvSpPr>
        <p:spPr>
          <a:xfrm>
            <a:off x="8099775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4" name="Elipsa 243"/>
          <p:cNvSpPr/>
          <p:nvPr/>
        </p:nvSpPr>
        <p:spPr>
          <a:xfrm>
            <a:off x="8504820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5" name="Elipsa 244"/>
          <p:cNvSpPr/>
          <p:nvPr/>
        </p:nvSpPr>
        <p:spPr>
          <a:xfrm>
            <a:off x="7379695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6" name="Elipsa 245"/>
          <p:cNvSpPr/>
          <p:nvPr/>
        </p:nvSpPr>
        <p:spPr>
          <a:xfrm>
            <a:off x="7739735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47" name="Přímá spojovací čára 246"/>
          <p:cNvCxnSpPr/>
          <p:nvPr/>
        </p:nvCxnSpPr>
        <p:spPr>
          <a:xfrm>
            <a:off x="3520185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Přímá spojovací čára 247"/>
          <p:cNvCxnSpPr/>
          <p:nvPr/>
        </p:nvCxnSpPr>
        <p:spPr>
          <a:xfrm>
            <a:off x="3520185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Elipsa 248"/>
          <p:cNvSpPr/>
          <p:nvPr/>
        </p:nvSpPr>
        <p:spPr>
          <a:xfrm>
            <a:off x="3779295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0" name="Elipsa 249"/>
          <p:cNvSpPr/>
          <p:nvPr/>
        </p:nvSpPr>
        <p:spPr>
          <a:xfrm>
            <a:off x="4184340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1" name="Přímá spojovací čára 250"/>
          <p:cNvCxnSpPr/>
          <p:nvPr/>
        </p:nvCxnSpPr>
        <p:spPr>
          <a:xfrm>
            <a:off x="3520185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Přímá spojovací čára 251"/>
          <p:cNvCxnSpPr/>
          <p:nvPr/>
        </p:nvCxnSpPr>
        <p:spPr>
          <a:xfrm>
            <a:off x="3520185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Elipsa 252"/>
          <p:cNvSpPr/>
          <p:nvPr/>
        </p:nvSpPr>
        <p:spPr>
          <a:xfrm>
            <a:off x="3779295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4" name="Elipsa 253"/>
          <p:cNvSpPr/>
          <p:nvPr/>
        </p:nvSpPr>
        <p:spPr>
          <a:xfrm>
            <a:off x="4184340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5" name="Přímá spojovací čára 254"/>
          <p:cNvCxnSpPr/>
          <p:nvPr/>
        </p:nvCxnSpPr>
        <p:spPr>
          <a:xfrm>
            <a:off x="3520185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Přímá spojovací čára 255"/>
          <p:cNvCxnSpPr/>
          <p:nvPr/>
        </p:nvCxnSpPr>
        <p:spPr>
          <a:xfrm>
            <a:off x="3520185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Elipsa 256"/>
          <p:cNvSpPr/>
          <p:nvPr/>
        </p:nvSpPr>
        <p:spPr>
          <a:xfrm>
            <a:off x="3779295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8" name="Elipsa 257"/>
          <p:cNvSpPr/>
          <p:nvPr/>
        </p:nvSpPr>
        <p:spPr>
          <a:xfrm>
            <a:off x="4184340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9" name="Přímá spojovací čára 258"/>
          <p:cNvCxnSpPr/>
          <p:nvPr/>
        </p:nvCxnSpPr>
        <p:spPr>
          <a:xfrm>
            <a:off x="4960345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Přímá spojovací čára 259"/>
          <p:cNvCxnSpPr/>
          <p:nvPr/>
        </p:nvCxnSpPr>
        <p:spPr>
          <a:xfrm>
            <a:off x="4578465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Elipsa 260"/>
          <p:cNvSpPr/>
          <p:nvPr/>
        </p:nvSpPr>
        <p:spPr>
          <a:xfrm>
            <a:off x="4499375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2" name="Elipsa 261"/>
          <p:cNvSpPr/>
          <p:nvPr/>
        </p:nvSpPr>
        <p:spPr>
          <a:xfrm>
            <a:off x="4859415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63" name="Přímá spojovací čára 262"/>
          <p:cNvCxnSpPr/>
          <p:nvPr/>
        </p:nvCxnSpPr>
        <p:spPr>
          <a:xfrm>
            <a:off x="6417890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Přímá spojovací čára 263"/>
          <p:cNvCxnSpPr/>
          <p:nvPr/>
        </p:nvCxnSpPr>
        <p:spPr>
          <a:xfrm>
            <a:off x="6036010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Elipsa 264"/>
          <p:cNvSpPr/>
          <p:nvPr/>
        </p:nvSpPr>
        <p:spPr>
          <a:xfrm>
            <a:off x="5956920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6" name="Elipsa 265"/>
          <p:cNvSpPr/>
          <p:nvPr/>
        </p:nvSpPr>
        <p:spPr>
          <a:xfrm>
            <a:off x="6316960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67" name="Přímá spojovací čára 266"/>
          <p:cNvCxnSpPr/>
          <p:nvPr/>
        </p:nvCxnSpPr>
        <p:spPr>
          <a:xfrm>
            <a:off x="7840665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Přímá spojovací čára 267"/>
          <p:cNvCxnSpPr/>
          <p:nvPr/>
        </p:nvCxnSpPr>
        <p:spPr>
          <a:xfrm>
            <a:off x="7458785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Elipsa 268"/>
          <p:cNvSpPr/>
          <p:nvPr/>
        </p:nvSpPr>
        <p:spPr>
          <a:xfrm>
            <a:off x="7379695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0" name="Elipsa 269"/>
          <p:cNvSpPr/>
          <p:nvPr/>
        </p:nvSpPr>
        <p:spPr>
          <a:xfrm>
            <a:off x="7739735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1" name="TextovéPole 270"/>
          <p:cNvSpPr txBox="1"/>
          <p:nvPr/>
        </p:nvSpPr>
        <p:spPr>
          <a:xfrm>
            <a:off x="251520" y="4677900"/>
            <a:ext cx="3095362" cy="17892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Elektrony jsou tedy vázány k jednotlivým atomům – nemohou se pohybovat.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</a:p>
        </p:txBody>
      </p:sp>
      <p:sp>
        <p:nvSpPr>
          <p:cNvPr id="15" name="Elipsa 14"/>
          <p:cNvSpPr/>
          <p:nvPr/>
        </p:nvSpPr>
        <p:spPr>
          <a:xfrm>
            <a:off x="2796714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9" name="Přímá spojovací čára 18"/>
          <p:cNvCxnSpPr>
            <a:stCxn id="15" idx="7"/>
          </p:cNvCxnSpPr>
          <p:nvPr/>
        </p:nvCxnSpPr>
        <p:spPr>
          <a:xfrm>
            <a:off x="3257684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15" idx="5"/>
          </p:cNvCxnSpPr>
          <p:nvPr/>
        </p:nvCxnSpPr>
        <p:spPr>
          <a:xfrm>
            <a:off x="3257684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5" idx="5"/>
          </p:cNvCxnSpPr>
          <p:nvPr/>
        </p:nvCxnSpPr>
        <p:spPr>
          <a:xfrm>
            <a:off x="3257684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15" idx="3"/>
          </p:cNvCxnSpPr>
          <p:nvPr/>
        </p:nvCxnSpPr>
        <p:spPr>
          <a:xfrm>
            <a:off x="2875804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3516794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Elipsa 38"/>
          <p:cNvSpPr/>
          <p:nvPr/>
        </p:nvSpPr>
        <p:spPr>
          <a:xfrm>
            <a:off x="3921839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0" name="Elipsa 39"/>
          <p:cNvSpPr/>
          <p:nvPr/>
        </p:nvSpPr>
        <p:spPr>
          <a:xfrm>
            <a:off x="2796714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" name="Elipsa 40"/>
          <p:cNvSpPr/>
          <p:nvPr/>
        </p:nvSpPr>
        <p:spPr>
          <a:xfrm>
            <a:off x="3156754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5" name="Elipsa 174"/>
          <p:cNvSpPr/>
          <p:nvPr/>
        </p:nvSpPr>
        <p:spPr>
          <a:xfrm>
            <a:off x="4254259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76" name="Přímá spojovací čára 175"/>
          <p:cNvCxnSpPr>
            <a:stCxn id="175" idx="7"/>
          </p:cNvCxnSpPr>
          <p:nvPr/>
        </p:nvCxnSpPr>
        <p:spPr>
          <a:xfrm>
            <a:off x="4715229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Přímá spojovací čára 176"/>
          <p:cNvCxnSpPr>
            <a:stCxn id="175" idx="5"/>
          </p:cNvCxnSpPr>
          <p:nvPr/>
        </p:nvCxnSpPr>
        <p:spPr>
          <a:xfrm>
            <a:off x="4715229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Přímá spojovací čára 177"/>
          <p:cNvCxnSpPr>
            <a:stCxn id="175" idx="5"/>
          </p:cNvCxnSpPr>
          <p:nvPr/>
        </p:nvCxnSpPr>
        <p:spPr>
          <a:xfrm>
            <a:off x="4715229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Přímá spojovací čára 178"/>
          <p:cNvCxnSpPr>
            <a:stCxn id="175" idx="3"/>
          </p:cNvCxnSpPr>
          <p:nvPr/>
        </p:nvCxnSpPr>
        <p:spPr>
          <a:xfrm>
            <a:off x="4333349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ipsa 179"/>
          <p:cNvSpPr/>
          <p:nvPr/>
        </p:nvSpPr>
        <p:spPr>
          <a:xfrm>
            <a:off x="4974339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1" name="Elipsa 180"/>
          <p:cNvSpPr/>
          <p:nvPr/>
        </p:nvSpPr>
        <p:spPr>
          <a:xfrm>
            <a:off x="5379384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2" name="Elipsa 181"/>
          <p:cNvSpPr/>
          <p:nvPr/>
        </p:nvSpPr>
        <p:spPr>
          <a:xfrm>
            <a:off x="4254259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3" name="Elipsa 182"/>
          <p:cNvSpPr/>
          <p:nvPr/>
        </p:nvSpPr>
        <p:spPr>
          <a:xfrm>
            <a:off x="4614299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4" name="Elipsa 183"/>
          <p:cNvSpPr/>
          <p:nvPr/>
        </p:nvSpPr>
        <p:spPr>
          <a:xfrm>
            <a:off x="2796714" y="352993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85" name="Přímá spojovací čára 184"/>
          <p:cNvCxnSpPr>
            <a:stCxn id="184" idx="7"/>
          </p:cNvCxnSpPr>
          <p:nvPr/>
        </p:nvCxnSpPr>
        <p:spPr>
          <a:xfrm>
            <a:off x="3257684" y="360902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Přímá spojovací čára 185"/>
          <p:cNvCxnSpPr>
            <a:stCxn id="184" idx="5"/>
          </p:cNvCxnSpPr>
          <p:nvPr/>
        </p:nvCxnSpPr>
        <p:spPr>
          <a:xfrm>
            <a:off x="3257684" y="399090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Přímá spojovací čára 186"/>
          <p:cNvCxnSpPr>
            <a:stCxn id="184" idx="5"/>
          </p:cNvCxnSpPr>
          <p:nvPr/>
        </p:nvCxnSpPr>
        <p:spPr>
          <a:xfrm>
            <a:off x="3257684" y="399090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Přímá spojovací čára 187"/>
          <p:cNvCxnSpPr>
            <a:stCxn id="184" idx="3"/>
          </p:cNvCxnSpPr>
          <p:nvPr/>
        </p:nvCxnSpPr>
        <p:spPr>
          <a:xfrm>
            <a:off x="2875804" y="399090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Elipsa 188"/>
          <p:cNvSpPr/>
          <p:nvPr/>
        </p:nvSpPr>
        <p:spPr>
          <a:xfrm>
            <a:off x="3516794" y="352993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0" name="Elipsa 189"/>
          <p:cNvSpPr/>
          <p:nvPr/>
        </p:nvSpPr>
        <p:spPr>
          <a:xfrm>
            <a:off x="3921839" y="39349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1" name="Elipsa 190"/>
          <p:cNvSpPr/>
          <p:nvPr/>
        </p:nvSpPr>
        <p:spPr>
          <a:xfrm>
            <a:off x="2796714" y="416000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2" name="Elipsa 191"/>
          <p:cNvSpPr/>
          <p:nvPr/>
        </p:nvSpPr>
        <p:spPr>
          <a:xfrm>
            <a:off x="3156754" y="461005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3" name="Elipsa 192"/>
          <p:cNvSpPr/>
          <p:nvPr/>
        </p:nvSpPr>
        <p:spPr>
          <a:xfrm>
            <a:off x="4254259" y="354731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94" name="Přímá spojovací čára 193"/>
          <p:cNvCxnSpPr>
            <a:stCxn id="193" idx="7"/>
          </p:cNvCxnSpPr>
          <p:nvPr/>
        </p:nvCxnSpPr>
        <p:spPr>
          <a:xfrm>
            <a:off x="4715229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Přímá spojovací čára 194"/>
          <p:cNvCxnSpPr>
            <a:stCxn id="193" idx="5"/>
          </p:cNvCxnSpPr>
          <p:nvPr/>
        </p:nvCxnSpPr>
        <p:spPr>
          <a:xfrm>
            <a:off x="4715229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Přímá spojovací čára 195"/>
          <p:cNvCxnSpPr>
            <a:stCxn id="193" idx="5"/>
          </p:cNvCxnSpPr>
          <p:nvPr/>
        </p:nvCxnSpPr>
        <p:spPr>
          <a:xfrm>
            <a:off x="4715229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Přímá spojovací čára 196"/>
          <p:cNvCxnSpPr>
            <a:stCxn id="193" idx="3"/>
          </p:cNvCxnSpPr>
          <p:nvPr/>
        </p:nvCxnSpPr>
        <p:spPr>
          <a:xfrm>
            <a:off x="4333349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Elipsa 197"/>
          <p:cNvSpPr/>
          <p:nvPr/>
        </p:nvSpPr>
        <p:spPr>
          <a:xfrm>
            <a:off x="4974339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9" name="Elipsa 198"/>
          <p:cNvSpPr/>
          <p:nvPr/>
        </p:nvSpPr>
        <p:spPr>
          <a:xfrm>
            <a:off x="5379384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0" name="Elipsa 199"/>
          <p:cNvSpPr/>
          <p:nvPr/>
        </p:nvSpPr>
        <p:spPr>
          <a:xfrm>
            <a:off x="4254259" y="417738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1" name="Elipsa 200"/>
          <p:cNvSpPr/>
          <p:nvPr/>
        </p:nvSpPr>
        <p:spPr>
          <a:xfrm>
            <a:off x="4614299" y="462743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2" name="Elipsa 201"/>
          <p:cNvSpPr/>
          <p:nvPr/>
        </p:nvSpPr>
        <p:spPr>
          <a:xfrm>
            <a:off x="5677034" y="213477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03" name="Přímá spojovací čára 202"/>
          <p:cNvCxnSpPr>
            <a:stCxn id="202" idx="7"/>
          </p:cNvCxnSpPr>
          <p:nvPr/>
        </p:nvCxnSpPr>
        <p:spPr>
          <a:xfrm>
            <a:off x="6138004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Přímá spojovací čára 203"/>
          <p:cNvCxnSpPr>
            <a:stCxn id="202" idx="5"/>
          </p:cNvCxnSpPr>
          <p:nvPr/>
        </p:nvCxnSpPr>
        <p:spPr>
          <a:xfrm>
            <a:off x="6138004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Přímá spojovací čára 204"/>
          <p:cNvCxnSpPr>
            <a:stCxn id="202" idx="5"/>
          </p:cNvCxnSpPr>
          <p:nvPr/>
        </p:nvCxnSpPr>
        <p:spPr>
          <a:xfrm>
            <a:off x="6138004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Přímá spojovací čára 205"/>
          <p:cNvCxnSpPr>
            <a:stCxn id="202" idx="3"/>
          </p:cNvCxnSpPr>
          <p:nvPr/>
        </p:nvCxnSpPr>
        <p:spPr>
          <a:xfrm>
            <a:off x="5756124" y="259574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Elipsa 206"/>
          <p:cNvSpPr/>
          <p:nvPr/>
        </p:nvSpPr>
        <p:spPr>
          <a:xfrm>
            <a:off x="6397114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8" name="Elipsa 207"/>
          <p:cNvSpPr/>
          <p:nvPr/>
        </p:nvSpPr>
        <p:spPr>
          <a:xfrm>
            <a:off x="6802159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9" name="Elipsa 208"/>
          <p:cNvSpPr/>
          <p:nvPr/>
        </p:nvSpPr>
        <p:spPr>
          <a:xfrm>
            <a:off x="5677034" y="27648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0" name="Elipsa 209"/>
          <p:cNvSpPr/>
          <p:nvPr/>
        </p:nvSpPr>
        <p:spPr>
          <a:xfrm>
            <a:off x="6037074" y="321489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1" name="Elipsa 210"/>
          <p:cNvSpPr/>
          <p:nvPr/>
        </p:nvSpPr>
        <p:spPr>
          <a:xfrm>
            <a:off x="5677034" y="3547315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12" name="Přímá spojovací čára 211"/>
          <p:cNvCxnSpPr>
            <a:stCxn id="211" idx="7"/>
          </p:cNvCxnSpPr>
          <p:nvPr/>
        </p:nvCxnSpPr>
        <p:spPr>
          <a:xfrm>
            <a:off x="6138004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Přímá spojovací čára 212"/>
          <p:cNvCxnSpPr>
            <a:stCxn id="211" idx="5"/>
          </p:cNvCxnSpPr>
          <p:nvPr/>
        </p:nvCxnSpPr>
        <p:spPr>
          <a:xfrm>
            <a:off x="6138004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Přímá spojovací čára 213"/>
          <p:cNvCxnSpPr>
            <a:stCxn id="211" idx="5"/>
          </p:cNvCxnSpPr>
          <p:nvPr/>
        </p:nvCxnSpPr>
        <p:spPr>
          <a:xfrm>
            <a:off x="6138004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Přímá spojovací čára 214"/>
          <p:cNvCxnSpPr>
            <a:stCxn id="211" idx="3"/>
          </p:cNvCxnSpPr>
          <p:nvPr/>
        </p:nvCxnSpPr>
        <p:spPr>
          <a:xfrm>
            <a:off x="5756124" y="400828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Elipsa 215"/>
          <p:cNvSpPr/>
          <p:nvPr/>
        </p:nvSpPr>
        <p:spPr>
          <a:xfrm>
            <a:off x="6397114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7" name="Elipsa 216"/>
          <p:cNvSpPr/>
          <p:nvPr/>
        </p:nvSpPr>
        <p:spPr>
          <a:xfrm>
            <a:off x="6802159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8" name="Elipsa 217"/>
          <p:cNvSpPr/>
          <p:nvPr/>
        </p:nvSpPr>
        <p:spPr>
          <a:xfrm>
            <a:off x="5677034" y="417738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9" name="Elipsa 218"/>
          <p:cNvSpPr/>
          <p:nvPr/>
        </p:nvSpPr>
        <p:spPr>
          <a:xfrm>
            <a:off x="6037074" y="462743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0" name="Elipsa 219"/>
          <p:cNvSpPr/>
          <p:nvPr/>
        </p:nvSpPr>
        <p:spPr>
          <a:xfrm>
            <a:off x="2796714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21" name="Přímá spojovací čára 220"/>
          <p:cNvCxnSpPr>
            <a:stCxn id="220" idx="7"/>
          </p:cNvCxnSpPr>
          <p:nvPr/>
        </p:nvCxnSpPr>
        <p:spPr>
          <a:xfrm>
            <a:off x="3257684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Přímá spojovací čára 221"/>
          <p:cNvCxnSpPr>
            <a:stCxn id="220" idx="5"/>
          </p:cNvCxnSpPr>
          <p:nvPr/>
        </p:nvCxnSpPr>
        <p:spPr>
          <a:xfrm>
            <a:off x="3257684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Přímá spojovací čára 222"/>
          <p:cNvCxnSpPr>
            <a:stCxn id="220" idx="5"/>
          </p:cNvCxnSpPr>
          <p:nvPr/>
        </p:nvCxnSpPr>
        <p:spPr>
          <a:xfrm>
            <a:off x="3257684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ovací čára 223"/>
          <p:cNvCxnSpPr>
            <a:stCxn id="220" idx="3"/>
          </p:cNvCxnSpPr>
          <p:nvPr/>
        </p:nvCxnSpPr>
        <p:spPr>
          <a:xfrm>
            <a:off x="2875804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Elipsa 224"/>
          <p:cNvSpPr/>
          <p:nvPr/>
        </p:nvSpPr>
        <p:spPr>
          <a:xfrm>
            <a:off x="3516794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6" name="Elipsa 225"/>
          <p:cNvSpPr/>
          <p:nvPr/>
        </p:nvSpPr>
        <p:spPr>
          <a:xfrm>
            <a:off x="3921839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7" name="Elipsa 226"/>
          <p:cNvSpPr/>
          <p:nvPr/>
        </p:nvSpPr>
        <p:spPr>
          <a:xfrm>
            <a:off x="2796714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8" name="Elipsa 227"/>
          <p:cNvSpPr/>
          <p:nvPr/>
        </p:nvSpPr>
        <p:spPr>
          <a:xfrm>
            <a:off x="3156754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9" name="Elipsa 228"/>
          <p:cNvSpPr/>
          <p:nvPr/>
        </p:nvSpPr>
        <p:spPr>
          <a:xfrm>
            <a:off x="4254259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30" name="Přímá spojovací čára 229"/>
          <p:cNvCxnSpPr>
            <a:stCxn id="229" idx="7"/>
          </p:cNvCxnSpPr>
          <p:nvPr/>
        </p:nvCxnSpPr>
        <p:spPr>
          <a:xfrm>
            <a:off x="4715229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Přímá spojovací čára 230"/>
          <p:cNvCxnSpPr>
            <a:stCxn id="229" idx="5"/>
          </p:cNvCxnSpPr>
          <p:nvPr/>
        </p:nvCxnSpPr>
        <p:spPr>
          <a:xfrm>
            <a:off x="4715229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Přímá spojovací čára 231"/>
          <p:cNvCxnSpPr>
            <a:stCxn id="229" idx="5"/>
          </p:cNvCxnSpPr>
          <p:nvPr/>
        </p:nvCxnSpPr>
        <p:spPr>
          <a:xfrm>
            <a:off x="4715229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Přímá spojovací čára 232"/>
          <p:cNvCxnSpPr>
            <a:stCxn id="229" idx="3"/>
          </p:cNvCxnSpPr>
          <p:nvPr/>
        </p:nvCxnSpPr>
        <p:spPr>
          <a:xfrm>
            <a:off x="4333349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Elipsa 233"/>
          <p:cNvSpPr/>
          <p:nvPr/>
        </p:nvSpPr>
        <p:spPr>
          <a:xfrm>
            <a:off x="4974339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5" name="Elipsa 234"/>
          <p:cNvSpPr/>
          <p:nvPr/>
        </p:nvSpPr>
        <p:spPr>
          <a:xfrm>
            <a:off x="5379384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6" name="Elipsa 235"/>
          <p:cNvSpPr/>
          <p:nvPr/>
        </p:nvSpPr>
        <p:spPr>
          <a:xfrm>
            <a:off x="4254259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7" name="Elipsa 236"/>
          <p:cNvSpPr/>
          <p:nvPr/>
        </p:nvSpPr>
        <p:spPr>
          <a:xfrm>
            <a:off x="4614299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8" name="Elipsa 237"/>
          <p:cNvSpPr/>
          <p:nvPr/>
        </p:nvSpPr>
        <p:spPr>
          <a:xfrm>
            <a:off x="5677034" y="4942470"/>
            <a:ext cx="540060" cy="5400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39" name="Přímá spojovací čára 238"/>
          <p:cNvCxnSpPr>
            <a:stCxn id="238" idx="7"/>
          </p:cNvCxnSpPr>
          <p:nvPr/>
        </p:nvCxnSpPr>
        <p:spPr>
          <a:xfrm>
            <a:off x="6138004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Přímá spojovací čára 239"/>
          <p:cNvCxnSpPr>
            <a:stCxn id="238" idx="5"/>
          </p:cNvCxnSpPr>
          <p:nvPr/>
        </p:nvCxnSpPr>
        <p:spPr>
          <a:xfrm>
            <a:off x="6138004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Přímá spojovací čára 240"/>
          <p:cNvCxnSpPr>
            <a:stCxn id="238" idx="5"/>
          </p:cNvCxnSpPr>
          <p:nvPr/>
        </p:nvCxnSpPr>
        <p:spPr>
          <a:xfrm>
            <a:off x="6138004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Přímá spojovací čára 241"/>
          <p:cNvCxnSpPr>
            <a:stCxn id="238" idx="3"/>
          </p:cNvCxnSpPr>
          <p:nvPr/>
        </p:nvCxnSpPr>
        <p:spPr>
          <a:xfrm>
            <a:off x="5756124" y="5403440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Elipsa 242"/>
          <p:cNvSpPr/>
          <p:nvPr/>
        </p:nvSpPr>
        <p:spPr>
          <a:xfrm>
            <a:off x="6397114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4" name="Elipsa 243"/>
          <p:cNvSpPr/>
          <p:nvPr/>
        </p:nvSpPr>
        <p:spPr>
          <a:xfrm>
            <a:off x="6802159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5" name="Elipsa 244"/>
          <p:cNvSpPr/>
          <p:nvPr/>
        </p:nvSpPr>
        <p:spPr>
          <a:xfrm>
            <a:off x="5677034" y="557254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6" name="Elipsa 245"/>
          <p:cNvSpPr/>
          <p:nvPr/>
        </p:nvSpPr>
        <p:spPr>
          <a:xfrm>
            <a:off x="6037074" y="602259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47" name="Přímá spojovací čára 246"/>
          <p:cNvCxnSpPr/>
          <p:nvPr/>
        </p:nvCxnSpPr>
        <p:spPr>
          <a:xfrm>
            <a:off x="1817524" y="221386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Přímá spojovací čára 247"/>
          <p:cNvCxnSpPr/>
          <p:nvPr/>
        </p:nvCxnSpPr>
        <p:spPr>
          <a:xfrm>
            <a:off x="1817524" y="259574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Elipsa 248"/>
          <p:cNvSpPr/>
          <p:nvPr/>
        </p:nvSpPr>
        <p:spPr>
          <a:xfrm>
            <a:off x="2076634" y="213477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0" name="Elipsa 249"/>
          <p:cNvSpPr/>
          <p:nvPr/>
        </p:nvSpPr>
        <p:spPr>
          <a:xfrm>
            <a:off x="2481679" y="253982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1" name="Přímá spojovací čára 250"/>
          <p:cNvCxnSpPr/>
          <p:nvPr/>
        </p:nvCxnSpPr>
        <p:spPr>
          <a:xfrm>
            <a:off x="1817524" y="362640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Přímá spojovací čára 251"/>
          <p:cNvCxnSpPr/>
          <p:nvPr/>
        </p:nvCxnSpPr>
        <p:spPr>
          <a:xfrm>
            <a:off x="1817524" y="4008285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Elipsa 252"/>
          <p:cNvSpPr/>
          <p:nvPr/>
        </p:nvSpPr>
        <p:spPr>
          <a:xfrm>
            <a:off x="2076634" y="35473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4" name="Elipsa 253"/>
          <p:cNvSpPr/>
          <p:nvPr/>
        </p:nvSpPr>
        <p:spPr>
          <a:xfrm>
            <a:off x="2481679" y="395236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5" name="Přímá spojovací čára 254"/>
          <p:cNvCxnSpPr/>
          <p:nvPr/>
        </p:nvCxnSpPr>
        <p:spPr>
          <a:xfrm>
            <a:off x="1817524" y="502156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Přímá spojovací čára 255"/>
          <p:cNvCxnSpPr/>
          <p:nvPr/>
        </p:nvCxnSpPr>
        <p:spPr>
          <a:xfrm>
            <a:off x="1817524" y="5403440"/>
            <a:ext cx="1058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Elipsa 256"/>
          <p:cNvSpPr/>
          <p:nvPr/>
        </p:nvSpPr>
        <p:spPr>
          <a:xfrm>
            <a:off x="2076634" y="4942470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8" name="Elipsa 257"/>
          <p:cNvSpPr/>
          <p:nvPr/>
        </p:nvSpPr>
        <p:spPr>
          <a:xfrm>
            <a:off x="2481679" y="534751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59" name="Přímá spojovací čára 258"/>
          <p:cNvCxnSpPr/>
          <p:nvPr/>
        </p:nvCxnSpPr>
        <p:spPr>
          <a:xfrm>
            <a:off x="3257684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Přímá spojovací čára 259"/>
          <p:cNvCxnSpPr/>
          <p:nvPr/>
        </p:nvCxnSpPr>
        <p:spPr>
          <a:xfrm>
            <a:off x="2875804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Elipsa 260"/>
          <p:cNvSpPr/>
          <p:nvPr/>
        </p:nvSpPr>
        <p:spPr>
          <a:xfrm>
            <a:off x="2796714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2" name="Elipsa 261"/>
          <p:cNvSpPr/>
          <p:nvPr/>
        </p:nvSpPr>
        <p:spPr>
          <a:xfrm>
            <a:off x="3156754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63" name="Přímá spojovací čára 262"/>
          <p:cNvCxnSpPr/>
          <p:nvPr/>
        </p:nvCxnSpPr>
        <p:spPr>
          <a:xfrm>
            <a:off x="4715229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Přímá spojovací čára 263"/>
          <p:cNvCxnSpPr/>
          <p:nvPr/>
        </p:nvCxnSpPr>
        <p:spPr>
          <a:xfrm>
            <a:off x="4333349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Elipsa 264"/>
          <p:cNvSpPr/>
          <p:nvPr/>
        </p:nvSpPr>
        <p:spPr>
          <a:xfrm>
            <a:off x="4254259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6" name="Elipsa 265"/>
          <p:cNvSpPr/>
          <p:nvPr/>
        </p:nvSpPr>
        <p:spPr>
          <a:xfrm>
            <a:off x="4614299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67" name="Přímá spojovací čára 266"/>
          <p:cNvCxnSpPr/>
          <p:nvPr/>
        </p:nvCxnSpPr>
        <p:spPr>
          <a:xfrm>
            <a:off x="6138004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Přímá spojovací čára 267"/>
          <p:cNvCxnSpPr/>
          <p:nvPr/>
        </p:nvCxnSpPr>
        <p:spPr>
          <a:xfrm>
            <a:off x="5756124" y="1223755"/>
            <a:ext cx="0" cy="1013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Elipsa 268"/>
          <p:cNvSpPr/>
          <p:nvPr/>
        </p:nvSpPr>
        <p:spPr>
          <a:xfrm>
            <a:off x="5677034" y="139285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0" name="Elipsa 269"/>
          <p:cNvSpPr/>
          <p:nvPr/>
        </p:nvSpPr>
        <p:spPr>
          <a:xfrm>
            <a:off x="6037074" y="184290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0" name="Elipsa 109"/>
          <p:cNvSpPr/>
          <p:nvPr/>
        </p:nvSpPr>
        <p:spPr>
          <a:xfrm>
            <a:off x="4974339" y="2917245"/>
            <a:ext cx="180020" cy="18002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1" name="Volný tvar 110"/>
          <p:cNvSpPr/>
          <p:nvPr/>
        </p:nvSpPr>
        <p:spPr>
          <a:xfrm>
            <a:off x="3828127" y="3053918"/>
            <a:ext cx="1571348" cy="1688851"/>
          </a:xfrm>
          <a:custGeom>
            <a:avLst/>
            <a:gdLst>
              <a:gd name="connsiteX0" fmla="*/ 1296140 w 1571348"/>
              <a:gd name="connsiteY0" fmla="*/ 0 h 1688851"/>
              <a:gd name="connsiteX1" fmla="*/ 1358284 w 1571348"/>
              <a:gd name="connsiteY1" fmla="*/ 17756 h 1688851"/>
              <a:gd name="connsiteX2" fmla="*/ 1402672 w 1571348"/>
              <a:gd name="connsiteY2" fmla="*/ 53266 h 1688851"/>
              <a:gd name="connsiteX3" fmla="*/ 1438183 w 1571348"/>
              <a:gd name="connsiteY3" fmla="*/ 97655 h 1688851"/>
              <a:gd name="connsiteX4" fmla="*/ 1482571 w 1571348"/>
              <a:gd name="connsiteY4" fmla="*/ 159799 h 1688851"/>
              <a:gd name="connsiteX5" fmla="*/ 1491449 w 1571348"/>
              <a:gd name="connsiteY5" fmla="*/ 195309 h 1688851"/>
              <a:gd name="connsiteX6" fmla="*/ 1509204 w 1571348"/>
              <a:gd name="connsiteY6" fmla="*/ 248575 h 1688851"/>
              <a:gd name="connsiteX7" fmla="*/ 1518082 w 1571348"/>
              <a:gd name="connsiteY7" fmla="*/ 284086 h 1688851"/>
              <a:gd name="connsiteX8" fmla="*/ 1535837 w 1571348"/>
              <a:gd name="connsiteY8" fmla="*/ 310719 h 1688851"/>
              <a:gd name="connsiteX9" fmla="*/ 1553593 w 1571348"/>
              <a:gd name="connsiteY9" fmla="*/ 363985 h 1688851"/>
              <a:gd name="connsiteX10" fmla="*/ 1571348 w 1571348"/>
              <a:gd name="connsiteY10" fmla="*/ 532661 h 1688851"/>
              <a:gd name="connsiteX11" fmla="*/ 1544715 w 1571348"/>
              <a:gd name="connsiteY11" fmla="*/ 656948 h 1688851"/>
              <a:gd name="connsiteX12" fmla="*/ 1518082 w 1571348"/>
              <a:gd name="connsiteY12" fmla="*/ 719092 h 1688851"/>
              <a:gd name="connsiteX13" fmla="*/ 1509204 w 1571348"/>
              <a:gd name="connsiteY13" fmla="*/ 790113 h 1688851"/>
              <a:gd name="connsiteX14" fmla="*/ 1491449 w 1571348"/>
              <a:gd name="connsiteY14" fmla="*/ 843379 h 1688851"/>
              <a:gd name="connsiteX15" fmla="*/ 1482571 w 1571348"/>
              <a:gd name="connsiteY15" fmla="*/ 870012 h 1688851"/>
              <a:gd name="connsiteX16" fmla="*/ 1455938 w 1571348"/>
              <a:gd name="connsiteY16" fmla="*/ 905523 h 1688851"/>
              <a:gd name="connsiteX17" fmla="*/ 1420428 w 1571348"/>
              <a:gd name="connsiteY17" fmla="*/ 958789 h 1688851"/>
              <a:gd name="connsiteX18" fmla="*/ 1393795 w 1571348"/>
              <a:gd name="connsiteY18" fmla="*/ 985422 h 1688851"/>
              <a:gd name="connsiteX19" fmla="*/ 1349406 w 1571348"/>
              <a:gd name="connsiteY19" fmla="*/ 1029810 h 1688851"/>
              <a:gd name="connsiteX20" fmla="*/ 1313895 w 1571348"/>
              <a:gd name="connsiteY20" fmla="*/ 1074199 h 1688851"/>
              <a:gd name="connsiteX21" fmla="*/ 1296140 w 1571348"/>
              <a:gd name="connsiteY21" fmla="*/ 1100832 h 1688851"/>
              <a:gd name="connsiteX22" fmla="*/ 1260629 w 1571348"/>
              <a:gd name="connsiteY22" fmla="*/ 1127465 h 1688851"/>
              <a:gd name="connsiteX23" fmla="*/ 1198486 w 1571348"/>
              <a:gd name="connsiteY23" fmla="*/ 1198486 h 1688851"/>
              <a:gd name="connsiteX24" fmla="*/ 1171853 w 1571348"/>
              <a:gd name="connsiteY24" fmla="*/ 1207364 h 1688851"/>
              <a:gd name="connsiteX25" fmla="*/ 1154097 w 1571348"/>
              <a:gd name="connsiteY25" fmla="*/ 1225119 h 1688851"/>
              <a:gd name="connsiteX26" fmla="*/ 1127464 w 1571348"/>
              <a:gd name="connsiteY26" fmla="*/ 1233997 h 1688851"/>
              <a:gd name="connsiteX27" fmla="*/ 1091954 w 1571348"/>
              <a:gd name="connsiteY27" fmla="*/ 1251752 h 1688851"/>
              <a:gd name="connsiteX28" fmla="*/ 1074198 w 1571348"/>
              <a:gd name="connsiteY28" fmla="*/ 1269507 h 1688851"/>
              <a:gd name="connsiteX29" fmla="*/ 1003177 w 1571348"/>
              <a:gd name="connsiteY29" fmla="*/ 1305018 h 1688851"/>
              <a:gd name="connsiteX30" fmla="*/ 976544 w 1571348"/>
              <a:gd name="connsiteY30" fmla="*/ 1313896 h 1688851"/>
              <a:gd name="connsiteX31" fmla="*/ 914400 w 1571348"/>
              <a:gd name="connsiteY31" fmla="*/ 1331651 h 1688851"/>
              <a:gd name="connsiteX32" fmla="*/ 887767 w 1571348"/>
              <a:gd name="connsiteY32" fmla="*/ 1349406 h 1688851"/>
              <a:gd name="connsiteX33" fmla="*/ 861134 w 1571348"/>
              <a:gd name="connsiteY33" fmla="*/ 1358284 h 1688851"/>
              <a:gd name="connsiteX34" fmla="*/ 834501 w 1571348"/>
              <a:gd name="connsiteY34" fmla="*/ 1376039 h 1688851"/>
              <a:gd name="connsiteX35" fmla="*/ 710214 w 1571348"/>
              <a:gd name="connsiteY35" fmla="*/ 1402672 h 1688851"/>
              <a:gd name="connsiteX36" fmla="*/ 648070 w 1571348"/>
              <a:gd name="connsiteY36" fmla="*/ 1420428 h 1688851"/>
              <a:gd name="connsiteX37" fmla="*/ 559294 w 1571348"/>
              <a:gd name="connsiteY37" fmla="*/ 1438183 h 1688851"/>
              <a:gd name="connsiteX38" fmla="*/ 497150 w 1571348"/>
              <a:gd name="connsiteY38" fmla="*/ 1455938 h 1688851"/>
              <a:gd name="connsiteX39" fmla="*/ 417251 w 1571348"/>
              <a:gd name="connsiteY39" fmla="*/ 1473694 h 1688851"/>
              <a:gd name="connsiteX40" fmla="*/ 390618 w 1571348"/>
              <a:gd name="connsiteY40" fmla="*/ 1491449 h 1688851"/>
              <a:gd name="connsiteX41" fmla="*/ 284086 w 1571348"/>
              <a:gd name="connsiteY41" fmla="*/ 1509204 h 1688851"/>
              <a:gd name="connsiteX42" fmla="*/ 230820 w 1571348"/>
              <a:gd name="connsiteY42" fmla="*/ 1535837 h 1688851"/>
              <a:gd name="connsiteX43" fmla="*/ 213064 w 1571348"/>
              <a:gd name="connsiteY43" fmla="*/ 1553593 h 1688851"/>
              <a:gd name="connsiteX44" fmla="*/ 159798 w 1571348"/>
              <a:gd name="connsiteY44" fmla="*/ 1580226 h 1688851"/>
              <a:gd name="connsiteX45" fmla="*/ 97655 w 1571348"/>
              <a:gd name="connsiteY45" fmla="*/ 1624614 h 1688851"/>
              <a:gd name="connsiteX46" fmla="*/ 71022 w 1571348"/>
              <a:gd name="connsiteY46" fmla="*/ 1642369 h 1688851"/>
              <a:gd name="connsiteX47" fmla="*/ 44389 w 1571348"/>
              <a:gd name="connsiteY47" fmla="*/ 1651247 h 1688851"/>
              <a:gd name="connsiteX48" fmla="*/ 0 w 1571348"/>
              <a:gd name="connsiteY48" fmla="*/ 1686758 h 1688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71348" h="1688851">
                <a:moveTo>
                  <a:pt x="1296140" y="0"/>
                </a:moveTo>
                <a:cubicBezTo>
                  <a:pt x="1298460" y="580"/>
                  <a:pt x="1352495" y="13124"/>
                  <a:pt x="1358284" y="17756"/>
                </a:cubicBezTo>
                <a:cubicBezTo>
                  <a:pt x="1415646" y="63647"/>
                  <a:pt x="1335732" y="30954"/>
                  <a:pt x="1402672" y="53266"/>
                </a:cubicBezTo>
                <a:cubicBezTo>
                  <a:pt x="1446571" y="119112"/>
                  <a:pt x="1396018" y="47056"/>
                  <a:pt x="1438183" y="97655"/>
                </a:cubicBezTo>
                <a:cubicBezTo>
                  <a:pt x="1456543" y="119687"/>
                  <a:pt x="1467191" y="136728"/>
                  <a:pt x="1482571" y="159799"/>
                </a:cubicBezTo>
                <a:cubicBezTo>
                  <a:pt x="1485530" y="171636"/>
                  <a:pt x="1487943" y="183623"/>
                  <a:pt x="1491449" y="195309"/>
                </a:cubicBezTo>
                <a:cubicBezTo>
                  <a:pt x="1496827" y="213235"/>
                  <a:pt x="1504665" y="230418"/>
                  <a:pt x="1509204" y="248575"/>
                </a:cubicBezTo>
                <a:cubicBezTo>
                  <a:pt x="1512163" y="260412"/>
                  <a:pt x="1513276" y="272871"/>
                  <a:pt x="1518082" y="284086"/>
                </a:cubicBezTo>
                <a:cubicBezTo>
                  <a:pt x="1522285" y="293893"/>
                  <a:pt x="1531504" y="300969"/>
                  <a:pt x="1535837" y="310719"/>
                </a:cubicBezTo>
                <a:cubicBezTo>
                  <a:pt x="1543438" y="327822"/>
                  <a:pt x="1553593" y="363985"/>
                  <a:pt x="1553593" y="363985"/>
                </a:cubicBezTo>
                <a:cubicBezTo>
                  <a:pt x="1561275" y="417764"/>
                  <a:pt x="1571348" y="479593"/>
                  <a:pt x="1571348" y="532661"/>
                </a:cubicBezTo>
                <a:cubicBezTo>
                  <a:pt x="1571348" y="609701"/>
                  <a:pt x="1561229" y="590895"/>
                  <a:pt x="1544715" y="656948"/>
                </a:cubicBezTo>
                <a:cubicBezTo>
                  <a:pt x="1533249" y="702810"/>
                  <a:pt x="1542605" y="682307"/>
                  <a:pt x="1518082" y="719092"/>
                </a:cubicBezTo>
                <a:cubicBezTo>
                  <a:pt x="1515123" y="742766"/>
                  <a:pt x="1514203" y="766785"/>
                  <a:pt x="1509204" y="790113"/>
                </a:cubicBezTo>
                <a:cubicBezTo>
                  <a:pt x="1505283" y="808413"/>
                  <a:pt x="1497367" y="825624"/>
                  <a:pt x="1491449" y="843379"/>
                </a:cubicBezTo>
                <a:cubicBezTo>
                  <a:pt x="1488490" y="852257"/>
                  <a:pt x="1488186" y="862526"/>
                  <a:pt x="1482571" y="870012"/>
                </a:cubicBezTo>
                <a:cubicBezTo>
                  <a:pt x="1473693" y="881849"/>
                  <a:pt x="1464423" y="893401"/>
                  <a:pt x="1455938" y="905523"/>
                </a:cubicBezTo>
                <a:cubicBezTo>
                  <a:pt x="1443701" y="923005"/>
                  <a:pt x="1435517" y="943700"/>
                  <a:pt x="1420428" y="958789"/>
                </a:cubicBezTo>
                <a:cubicBezTo>
                  <a:pt x="1411550" y="967667"/>
                  <a:pt x="1401833" y="975777"/>
                  <a:pt x="1393795" y="985422"/>
                </a:cubicBezTo>
                <a:cubicBezTo>
                  <a:pt x="1356805" y="1029809"/>
                  <a:pt x="1398232" y="997260"/>
                  <a:pt x="1349406" y="1029810"/>
                </a:cubicBezTo>
                <a:cubicBezTo>
                  <a:pt x="1294759" y="1111782"/>
                  <a:pt x="1364495" y="1010949"/>
                  <a:pt x="1313895" y="1074199"/>
                </a:cubicBezTo>
                <a:cubicBezTo>
                  <a:pt x="1307230" y="1082531"/>
                  <a:pt x="1303685" y="1093287"/>
                  <a:pt x="1296140" y="1100832"/>
                </a:cubicBezTo>
                <a:cubicBezTo>
                  <a:pt x="1285678" y="1111294"/>
                  <a:pt x="1272466" y="1118587"/>
                  <a:pt x="1260629" y="1127465"/>
                </a:cubicBezTo>
                <a:cubicBezTo>
                  <a:pt x="1233995" y="1167416"/>
                  <a:pt x="1235477" y="1179990"/>
                  <a:pt x="1198486" y="1198486"/>
                </a:cubicBezTo>
                <a:cubicBezTo>
                  <a:pt x="1190116" y="1202671"/>
                  <a:pt x="1180731" y="1204405"/>
                  <a:pt x="1171853" y="1207364"/>
                </a:cubicBezTo>
                <a:cubicBezTo>
                  <a:pt x="1165934" y="1213282"/>
                  <a:pt x="1161274" y="1220813"/>
                  <a:pt x="1154097" y="1225119"/>
                </a:cubicBezTo>
                <a:cubicBezTo>
                  <a:pt x="1146073" y="1229934"/>
                  <a:pt x="1136065" y="1230311"/>
                  <a:pt x="1127464" y="1233997"/>
                </a:cubicBezTo>
                <a:cubicBezTo>
                  <a:pt x="1115300" y="1239210"/>
                  <a:pt x="1102965" y="1244411"/>
                  <a:pt x="1091954" y="1251752"/>
                </a:cubicBezTo>
                <a:cubicBezTo>
                  <a:pt x="1084990" y="1256395"/>
                  <a:pt x="1081375" y="1265201"/>
                  <a:pt x="1074198" y="1269507"/>
                </a:cubicBezTo>
                <a:cubicBezTo>
                  <a:pt x="1051502" y="1283125"/>
                  <a:pt x="1028287" y="1296648"/>
                  <a:pt x="1003177" y="1305018"/>
                </a:cubicBezTo>
                <a:cubicBezTo>
                  <a:pt x="994299" y="1307977"/>
                  <a:pt x="985542" y="1311325"/>
                  <a:pt x="976544" y="1313896"/>
                </a:cubicBezTo>
                <a:cubicBezTo>
                  <a:pt x="963263" y="1317691"/>
                  <a:pt x="928596" y="1324553"/>
                  <a:pt x="914400" y="1331651"/>
                </a:cubicBezTo>
                <a:cubicBezTo>
                  <a:pt x="904857" y="1336423"/>
                  <a:pt x="897310" y="1344634"/>
                  <a:pt x="887767" y="1349406"/>
                </a:cubicBezTo>
                <a:cubicBezTo>
                  <a:pt x="879397" y="1353591"/>
                  <a:pt x="869504" y="1354099"/>
                  <a:pt x="861134" y="1358284"/>
                </a:cubicBezTo>
                <a:cubicBezTo>
                  <a:pt x="851591" y="1363056"/>
                  <a:pt x="844528" y="1372393"/>
                  <a:pt x="834501" y="1376039"/>
                </a:cubicBezTo>
                <a:cubicBezTo>
                  <a:pt x="797058" y="1389655"/>
                  <a:pt x="749900" y="1396058"/>
                  <a:pt x="710214" y="1402672"/>
                </a:cubicBezTo>
                <a:cubicBezTo>
                  <a:pt x="682266" y="1411988"/>
                  <a:pt x="679282" y="1413740"/>
                  <a:pt x="648070" y="1420428"/>
                </a:cubicBezTo>
                <a:cubicBezTo>
                  <a:pt x="618562" y="1426751"/>
                  <a:pt x="588571" y="1430864"/>
                  <a:pt x="559294" y="1438183"/>
                </a:cubicBezTo>
                <a:cubicBezTo>
                  <a:pt x="448279" y="1465937"/>
                  <a:pt x="586303" y="1430466"/>
                  <a:pt x="497150" y="1455938"/>
                </a:cubicBezTo>
                <a:cubicBezTo>
                  <a:pt x="467892" y="1464297"/>
                  <a:pt x="447768" y="1467590"/>
                  <a:pt x="417251" y="1473694"/>
                </a:cubicBezTo>
                <a:cubicBezTo>
                  <a:pt x="408373" y="1479612"/>
                  <a:pt x="400608" y="1487703"/>
                  <a:pt x="390618" y="1491449"/>
                </a:cubicBezTo>
                <a:cubicBezTo>
                  <a:pt x="374637" y="1497442"/>
                  <a:pt x="293320" y="1507885"/>
                  <a:pt x="284086" y="1509204"/>
                </a:cubicBezTo>
                <a:cubicBezTo>
                  <a:pt x="255957" y="1518581"/>
                  <a:pt x="255404" y="1516170"/>
                  <a:pt x="230820" y="1535837"/>
                </a:cubicBezTo>
                <a:cubicBezTo>
                  <a:pt x="224284" y="1541066"/>
                  <a:pt x="219600" y="1548364"/>
                  <a:pt x="213064" y="1553593"/>
                </a:cubicBezTo>
                <a:cubicBezTo>
                  <a:pt x="170663" y="1587513"/>
                  <a:pt x="203553" y="1558348"/>
                  <a:pt x="159798" y="1580226"/>
                </a:cubicBezTo>
                <a:cubicBezTo>
                  <a:pt x="145846" y="1587202"/>
                  <a:pt x="107043" y="1617908"/>
                  <a:pt x="97655" y="1624614"/>
                </a:cubicBezTo>
                <a:cubicBezTo>
                  <a:pt x="88973" y="1630816"/>
                  <a:pt x="80565" y="1637597"/>
                  <a:pt x="71022" y="1642369"/>
                </a:cubicBezTo>
                <a:cubicBezTo>
                  <a:pt x="62652" y="1646554"/>
                  <a:pt x="53267" y="1648288"/>
                  <a:pt x="44389" y="1651247"/>
                </a:cubicBezTo>
                <a:cubicBezTo>
                  <a:pt x="6785" y="1688851"/>
                  <a:pt x="25618" y="1686758"/>
                  <a:pt x="0" y="1686758"/>
                </a:cubicBezTo>
              </a:path>
            </a:pathLst>
          </a:cu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57984" y="953130"/>
            <a:ext cx="8640961" cy="1181645"/>
          </a:xfrm>
          <a:prstGeom prst="wedgeRoundRectCallout">
            <a:avLst>
              <a:gd name="adj1" fmla="val 6279"/>
              <a:gd name="adj2" fmla="val 11565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Dodáním energie (např. zahřáním)  se může elektron z vazby uvolnit – stane se volným elektronem a je nositelem elektrického náboje.</a:t>
            </a:r>
            <a:endParaRPr lang="cs-CZ" sz="2400" b="1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251520" y="5122490"/>
            <a:ext cx="2905234" cy="1358843"/>
          </a:xfrm>
          <a:prstGeom prst="wedgeRoundRectCallout">
            <a:avLst>
              <a:gd name="adj1" fmla="val 100503"/>
              <a:gd name="adj2" fmla="val -1825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Na jeho místě vznikne prázdné místo – díra.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10" grpId="0" animBg="1"/>
      <p:bldP spid="111" grpId="0" animBg="1"/>
      <p:bldP spid="12" grpId="0" animBg="1"/>
      <p:bldP spid="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</a:p>
        </p:txBody>
      </p:sp>
      <p:grpSp>
        <p:nvGrpSpPr>
          <p:cNvPr id="113" name="Skupina 112"/>
          <p:cNvGrpSpPr/>
          <p:nvPr/>
        </p:nvGrpSpPr>
        <p:grpSpPr>
          <a:xfrm>
            <a:off x="4793942" y="2145125"/>
            <a:ext cx="4105003" cy="4386049"/>
            <a:chOff x="1817524" y="1223755"/>
            <a:chExt cx="5378760" cy="5192960"/>
          </a:xfrm>
        </p:grpSpPr>
        <p:sp>
          <p:nvSpPr>
            <p:cNvPr id="15" name="Elipsa 14"/>
            <p:cNvSpPr/>
            <p:nvPr/>
          </p:nvSpPr>
          <p:spPr>
            <a:xfrm>
              <a:off x="2796714" y="2134775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9" name="Přímá spojovací čára 18"/>
            <p:cNvCxnSpPr>
              <a:stCxn id="15" idx="7"/>
            </p:cNvCxnSpPr>
            <p:nvPr/>
          </p:nvCxnSpPr>
          <p:spPr>
            <a:xfrm>
              <a:off x="3257684" y="221386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>
              <a:stCxn id="15" idx="5"/>
            </p:cNvCxnSpPr>
            <p:nvPr/>
          </p:nvCxnSpPr>
          <p:spPr>
            <a:xfrm>
              <a:off x="3257684" y="259574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>
              <a:stCxn id="15" idx="5"/>
            </p:cNvCxnSpPr>
            <p:nvPr/>
          </p:nvCxnSpPr>
          <p:spPr>
            <a:xfrm>
              <a:off x="3257684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>
              <a:stCxn id="15" idx="3"/>
            </p:cNvCxnSpPr>
            <p:nvPr/>
          </p:nvCxnSpPr>
          <p:spPr>
            <a:xfrm>
              <a:off x="2875804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Elipsa 37"/>
            <p:cNvSpPr/>
            <p:nvPr/>
          </p:nvSpPr>
          <p:spPr>
            <a:xfrm>
              <a:off x="3516794" y="213477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9" name="Elipsa 38"/>
            <p:cNvSpPr/>
            <p:nvPr/>
          </p:nvSpPr>
          <p:spPr>
            <a:xfrm>
              <a:off x="3921839" y="253982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0" name="Elipsa 39"/>
            <p:cNvSpPr/>
            <p:nvPr/>
          </p:nvSpPr>
          <p:spPr>
            <a:xfrm>
              <a:off x="2796714" y="276484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Elipsa 40"/>
            <p:cNvSpPr/>
            <p:nvPr/>
          </p:nvSpPr>
          <p:spPr>
            <a:xfrm>
              <a:off x="3156754" y="321489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5" name="Elipsa 174"/>
            <p:cNvSpPr/>
            <p:nvPr/>
          </p:nvSpPr>
          <p:spPr>
            <a:xfrm>
              <a:off x="4254259" y="2134775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76" name="Přímá spojovací čára 175"/>
            <p:cNvCxnSpPr>
              <a:stCxn id="175" idx="7"/>
            </p:cNvCxnSpPr>
            <p:nvPr/>
          </p:nvCxnSpPr>
          <p:spPr>
            <a:xfrm>
              <a:off x="4715229" y="221386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ovací čára 176"/>
            <p:cNvCxnSpPr>
              <a:stCxn id="175" idx="5"/>
            </p:cNvCxnSpPr>
            <p:nvPr/>
          </p:nvCxnSpPr>
          <p:spPr>
            <a:xfrm>
              <a:off x="4715229" y="259574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ovací čára 177"/>
            <p:cNvCxnSpPr>
              <a:stCxn id="175" idx="5"/>
            </p:cNvCxnSpPr>
            <p:nvPr/>
          </p:nvCxnSpPr>
          <p:spPr>
            <a:xfrm>
              <a:off x="4715229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ovací čára 178"/>
            <p:cNvCxnSpPr>
              <a:stCxn id="175" idx="3"/>
            </p:cNvCxnSpPr>
            <p:nvPr/>
          </p:nvCxnSpPr>
          <p:spPr>
            <a:xfrm>
              <a:off x="4333349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Elipsa 179"/>
            <p:cNvSpPr/>
            <p:nvPr/>
          </p:nvSpPr>
          <p:spPr>
            <a:xfrm>
              <a:off x="4974339" y="213477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1" name="Elipsa 180"/>
            <p:cNvSpPr/>
            <p:nvPr/>
          </p:nvSpPr>
          <p:spPr>
            <a:xfrm>
              <a:off x="5379384" y="253982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2" name="Elipsa 181"/>
            <p:cNvSpPr/>
            <p:nvPr/>
          </p:nvSpPr>
          <p:spPr>
            <a:xfrm>
              <a:off x="4254259" y="276484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3" name="Elipsa 182"/>
            <p:cNvSpPr/>
            <p:nvPr/>
          </p:nvSpPr>
          <p:spPr>
            <a:xfrm>
              <a:off x="4614299" y="321489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84" name="Elipsa 183"/>
            <p:cNvSpPr/>
            <p:nvPr/>
          </p:nvSpPr>
          <p:spPr>
            <a:xfrm>
              <a:off x="2796714" y="3529930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85" name="Přímá spojovací čára 184"/>
            <p:cNvCxnSpPr>
              <a:stCxn id="184" idx="7"/>
            </p:cNvCxnSpPr>
            <p:nvPr/>
          </p:nvCxnSpPr>
          <p:spPr>
            <a:xfrm>
              <a:off x="3257684" y="360902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ovací čára 185"/>
            <p:cNvCxnSpPr>
              <a:stCxn id="184" idx="5"/>
            </p:cNvCxnSpPr>
            <p:nvPr/>
          </p:nvCxnSpPr>
          <p:spPr>
            <a:xfrm>
              <a:off x="3257684" y="399090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ovací čára 186"/>
            <p:cNvCxnSpPr>
              <a:stCxn id="184" idx="5"/>
            </p:cNvCxnSpPr>
            <p:nvPr/>
          </p:nvCxnSpPr>
          <p:spPr>
            <a:xfrm>
              <a:off x="3257684" y="399090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ovací čára 187"/>
            <p:cNvCxnSpPr>
              <a:stCxn id="184" idx="3"/>
            </p:cNvCxnSpPr>
            <p:nvPr/>
          </p:nvCxnSpPr>
          <p:spPr>
            <a:xfrm>
              <a:off x="2875804" y="399090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Elipsa 188"/>
            <p:cNvSpPr/>
            <p:nvPr/>
          </p:nvSpPr>
          <p:spPr>
            <a:xfrm>
              <a:off x="3516794" y="352993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90" name="Elipsa 189"/>
            <p:cNvSpPr/>
            <p:nvPr/>
          </p:nvSpPr>
          <p:spPr>
            <a:xfrm>
              <a:off x="3921839" y="393497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91" name="Elipsa 190"/>
            <p:cNvSpPr/>
            <p:nvPr/>
          </p:nvSpPr>
          <p:spPr>
            <a:xfrm>
              <a:off x="2796714" y="416000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92" name="Elipsa 191"/>
            <p:cNvSpPr/>
            <p:nvPr/>
          </p:nvSpPr>
          <p:spPr>
            <a:xfrm>
              <a:off x="3156754" y="461005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93" name="Elipsa 192"/>
            <p:cNvSpPr/>
            <p:nvPr/>
          </p:nvSpPr>
          <p:spPr>
            <a:xfrm>
              <a:off x="4254259" y="3547315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/>
                <a:t>+</a:t>
              </a:r>
              <a:endParaRPr lang="cs-CZ" sz="2400" b="1" dirty="0"/>
            </a:p>
          </p:txBody>
        </p:sp>
        <p:cxnSp>
          <p:nvCxnSpPr>
            <p:cNvPr id="194" name="Přímá spojovací čára 193"/>
            <p:cNvCxnSpPr>
              <a:stCxn id="193" idx="7"/>
            </p:cNvCxnSpPr>
            <p:nvPr/>
          </p:nvCxnSpPr>
          <p:spPr>
            <a:xfrm>
              <a:off x="4715229" y="362640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ovací čára 194"/>
            <p:cNvCxnSpPr>
              <a:stCxn id="193" idx="5"/>
            </p:cNvCxnSpPr>
            <p:nvPr/>
          </p:nvCxnSpPr>
          <p:spPr>
            <a:xfrm>
              <a:off x="4715229" y="400828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ovací čára 195"/>
            <p:cNvCxnSpPr>
              <a:stCxn id="193" idx="5"/>
            </p:cNvCxnSpPr>
            <p:nvPr/>
          </p:nvCxnSpPr>
          <p:spPr>
            <a:xfrm>
              <a:off x="4715229" y="400828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Přímá spojovací čára 196"/>
            <p:cNvCxnSpPr>
              <a:stCxn id="193" idx="3"/>
            </p:cNvCxnSpPr>
            <p:nvPr/>
          </p:nvCxnSpPr>
          <p:spPr>
            <a:xfrm>
              <a:off x="4333349" y="400828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Elipsa 197"/>
            <p:cNvSpPr/>
            <p:nvPr/>
          </p:nvSpPr>
          <p:spPr>
            <a:xfrm>
              <a:off x="4974339" y="35473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99" name="Elipsa 198"/>
            <p:cNvSpPr/>
            <p:nvPr/>
          </p:nvSpPr>
          <p:spPr>
            <a:xfrm>
              <a:off x="5379384" y="395236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0" name="Elipsa 199"/>
            <p:cNvSpPr/>
            <p:nvPr/>
          </p:nvSpPr>
          <p:spPr>
            <a:xfrm>
              <a:off x="4254259" y="417738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1" name="Elipsa 200"/>
            <p:cNvSpPr/>
            <p:nvPr/>
          </p:nvSpPr>
          <p:spPr>
            <a:xfrm>
              <a:off x="4614299" y="462743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2" name="Elipsa 201"/>
            <p:cNvSpPr/>
            <p:nvPr/>
          </p:nvSpPr>
          <p:spPr>
            <a:xfrm>
              <a:off x="5677034" y="2134775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03" name="Přímá spojovací čára 202"/>
            <p:cNvCxnSpPr>
              <a:stCxn id="202" idx="7"/>
            </p:cNvCxnSpPr>
            <p:nvPr/>
          </p:nvCxnSpPr>
          <p:spPr>
            <a:xfrm>
              <a:off x="6138004" y="221386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Přímá spojovací čára 203"/>
            <p:cNvCxnSpPr>
              <a:stCxn id="202" idx="5"/>
            </p:cNvCxnSpPr>
            <p:nvPr/>
          </p:nvCxnSpPr>
          <p:spPr>
            <a:xfrm>
              <a:off x="6138004" y="259574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Přímá spojovací čára 204"/>
            <p:cNvCxnSpPr>
              <a:stCxn id="202" idx="5"/>
            </p:cNvCxnSpPr>
            <p:nvPr/>
          </p:nvCxnSpPr>
          <p:spPr>
            <a:xfrm>
              <a:off x="6138004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Přímá spojovací čára 205"/>
            <p:cNvCxnSpPr>
              <a:stCxn id="202" idx="3"/>
            </p:cNvCxnSpPr>
            <p:nvPr/>
          </p:nvCxnSpPr>
          <p:spPr>
            <a:xfrm>
              <a:off x="5756124" y="259574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Elipsa 206"/>
            <p:cNvSpPr/>
            <p:nvPr/>
          </p:nvSpPr>
          <p:spPr>
            <a:xfrm>
              <a:off x="6397114" y="213477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8" name="Elipsa 207"/>
            <p:cNvSpPr/>
            <p:nvPr/>
          </p:nvSpPr>
          <p:spPr>
            <a:xfrm>
              <a:off x="6802159" y="253982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9" name="Elipsa 208"/>
            <p:cNvSpPr/>
            <p:nvPr/>
          </p:nvSpPr>
          <p:spPr>
            <a:xfrm>
              <a:off x="5677034" y="276484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0" name="Elipsa 209"/>
            <p:cNvSpPr/>
            <p:nvPr/>
          </p:nvSpPr>
          <p:spPr>
            <a:xfrm>
              <a:off x="6037074" y="321489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1" name="Elipsa 210"/>
            <p:cNvSpPr/>
            <p:nvPr/>
          </p:nvSpPr>
          <p:spPr>
            <a:xfrm>
              <a:off x="5677034" y="3547315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12" name="Přímá spojovací čára 211"/>
            <p:cNvCxnSpPr>
              <a:stCxn id="211" idx="7"/>
            </p:cNvCxnSpPr>
            <p:nvPr/>
          </p:nvCxnSpPr>
          <p:spPr>
            <a:xfrm>
              <a:off x="6138004" y="362640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Přímá spojovací čára 212"/>
            <p:cNvCxnSpPr>
              <a:stCxn id="211" idx="5"/>
            </p:cNvCxnSpPr>
            <p:nvPr/>
          </p:nvCxnSpPr>
          <p:spPr>
            <a:xfrm>
              <a:off x="6138004" y="400828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Přímá spojovací čára 213"/>
            <p:cNvCxnSpPr>
              <a:stCxn id="211" idx="5"/>
            </p:cNvCxnSpPr>
            <p:nvPr/>
          </p:nvCxnSpPr>
          <p:spPr>
            <a:xfrm>
              <a:off x="6138004" y="400828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Přímá spojovací čára 214"/>
            <p:cNvCxnSpPr>
              <a:stCxn id="211" idx="3"/>
            </p:cNvCxnSpPr>
            <p:nvPr/>
          </p:nvCxnSpPr>
          <p:spPr>
            <a:xfrm>
              <a:off x="5756124" y="400828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Elipsa 215"/>
            <p:cNvSpPr/>
            <p:nvPr/>
          </p:nvSpPr>
          <p:spPr>
            <a:xfrm>
              <a:off x="6397114" y="35473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7" name="Elipsa 216"/>
            <p:cNvSpPr/>
            <p:nvPr/>
          </p:nvSpPr>
          <p:spPr>
            <a:xfrm>
              <a:off x="6802159" y="395236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8" name="Elipsa 217"/>
            <p:cNvSpPr/>
            <p:nvPr/>
          </p:nvSpPr>
          <p:spPr>
            <a:xfrm>
              <a:off x="5677034" y="417738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9" name="Elipsa 218"/>
            <p:cNvSpPr/>
            <p:nvPr/>
          </p:nvSpPr>
          <p:spPr>
            <a:xfrm>
              <a:off x="6037074" y="462743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0" name="Elipsa 219"/>
            <p:cNvSpPr/>
            <p:nvPr/>
          </p:nvSpPr>
          <p:spPr>
            <a:xfrm>
              <a:off x="2796714" y="4942470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21" name="Přímá spojovací čára 220"/>
            <p:cNvCxnSpPr>
              <a:stCxn id="220" idx="7"/>
            </p:cNvCxnSpPr>
            <p:nvPr/>
          </p:nvCxnSpPr>
          <p:spPr>
            <a:xfrm>
              <a:off x="3257684" y="502156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Přímá spojovací čára 221"/>
            <p:cNvCxnSpPr>
              <a:stCxn id="220" idx="5"/>
            </p:cNvCxnSpPr>
            <p:nvPr/>
          </p:nvCxnSpPr>
          <p:spPr>
            <a:xfrm>
              <a:off x="3257684" y="540344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Přímá spojovací čára 222"/>
            <p:cNvCxnSpPr>
              <a:stCxn id="220" idx="5"/>
            </p:cNvCxnSpPr>
            <p:nvPr/>
          </p:nvCxnSpPr>
          <p:spPr>
            <a:xfrm>
              <a:off x="3257684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Přímá spojovací čára 223"/>
            <p:cNvCxnSpPr>
              <a:stCxn id="220" idx="3"/>
            </p:cNvCxnSpPr>
            <p:nvPr/>
          </p:nvCxnSpPr>
          <p:spPr>
            <a:xfrm>
              <a:off x="2875804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Elipsa 224"/>
            <p:cNvSpPr/>
            <p:nvPr/>
          </p:nvSpPr>
          <p:spPr>
            <a:xfrm>
              <a:off x="3516794" y="494247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6" name="Elipsa 225"/>
            <p:cNvSpPr/>
            <p:nvPr/>
          </p:nvSpPr>
          <p:spPr>
            <a:xfrm>
              <a:off x="3921839" y="53475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7" name="Elipsa 226"/>
            <p:cNvSpPr/>
            <p:nvPr/>
          </p:nvSpPr>
          <p:spPr>
            <a:xfrm>
              <a:off x="2796714" y="557254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8" name="Elipsa 227"/>
            <p:cNvSpPr/>
            <p:nvPr/>
          </p:nvSpPr>
          <p:spPr>
            <a:xfrm>
              <a:off x="3156754" y="602259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9" name="Elipsa 228"/>
            <p:cNvSpPr/>
            <p:nvPr/>
          </p:nvSpPr>
          <p:spPr>
            <a:xfrm>
              <a:off x="4254259" y="4942470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30" name="Přímá spojovací čára 229"/>
            <p:cNvCxnSpPr>
              <a:stCxn id="229" idx="7"/>
            </p:cNvCxnSpPr>
            <p:nvPr/>
          </p:nvCxnSpPr>
          <p:spPr>
            <a:xfrm>
              <a:off x="4715229" y="502156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Přímá spojovací čára 230"/>
            <p:cNvCxnSpPr>
              <a:stCxn id="229" idx="5"/>
            </p:cNvCxnSpPr>
            <p:nvPr/>
          </p:nvCxnSpPr>
          <p:spPr>
            <a:xfrm>
              <a:off x="4715229" y="540344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Přímá spojovací čára 231"/>
            <p:cNvCxnSpPr>
              <a:stCxn id="229" idx="5"/>
            </p:cNvCxnSpPr>
            <p:nvPr/>
          </p:nvCxnSpPr>
          <p:spPr>
            <a:xfrm>
              <a:off x="4715229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Přímá spojovací čára 232"/>
            <p:cNvCxnSpPr>
              <a:stCxn id="229" idx="3"/>
            </p:cNvCxnSpPr>
            <p:nvPr/>
          </p:nvCxnSpPr>
          <p:spPr>
            <a:xfrm>
              <a:off x="4333349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Elipsa 233"/>
            <p:cNvSpPr/>
            <p:nvPr/>
          </p:nvSpPr>
          <p:spPr>
            <a:xfrm>
              <a:off x="4974339" y="494247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35" name="Elipsa 234"/>
            <p:cNvSpPr/>
            <p:nvPr/>
          </p:nvSpPr>
          <p:spPr>
            <a:xfrm>
              <a:off x="5379384" y="53475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36" name="Elipsa 235"/>
            <p:cNvSpPr/>
            <p:nvPr/>
          </p:nvSpPr>
          <p:spPr>
            <a:xfrm>
              <a:off x="4254259" y="557254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37" name="Elipsa 236"/>
            <p:cNvSpPr/>
            <p:nvPr/>
          </p:nvSpPr>
          <p:spPr>
            <a:xfrm>
              <a:off x="4614299" y="602259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38" name="Elipsa 237"/>
            <p:cNvSpPr/>
            <p:nvPr/>
          </p:nvSpPr>
          <p:spPr>
            <a:xfrm>
              <a:off x="5677034" y="4942470"/>
              <a:ext cx="540060" cy="54006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39" name="Přímá spojovací čára 238"/>
            <p:cNvCxnSpPr>
              <a:stCxn id="238" idx="7"/>
            </p:cNvCxnSpPr>
            <p:nvPr/>
          </p:nvCxnSpPr>
          <p:spPr>
            <a:xfrm>
              <a:off x="6138004" y="502156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Přímá spojovací čára 239"/>
            <p:cNvCxnSpPr>
              <a:stCxn id="238" idx="5"/>
            </p:cNvCxnSpPr>
            <p:nvPr/>
          </p:nvCxnSpPr>
          <p:spPr>
            <a:xfrm>
              <a:off x="6138004" y="540344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Přímá spojovací čára 240"/>
            <p:cNvCxnSpPr>
              <a:stCxn id="238" idx="5"/>
            </p:cNvCxnSpPr>
            <p:nvPr/>
          </p:nvCxnSpPr>
          <p:spPr>
            <a:xfrm>
              <a:off x="6138004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ovací čára 241"/>
            <p:cNvCxnSpPr>
              <a:stCxn id="238" idx="3"/>
            </p:cNvCxnSpPr>
            <p:nvPr/>
          </p:nvCxnSpPr>
          <p:spPr>
            <a:xfrm>
              <a:off x="5756124" y="5403440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Elipsa 242"/>
            <p:cNvSpPr/>
            <p:nvPr/>
          </p:nvSpPr>
          <p:spPr>
            <a:xfrm>
              <a:off x="6397114" y="494247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44" name="Elipsa 243"/>
            <p:cNvSpPr/>
            <p:nvPr/>
          </p:nvSpPr>
          <p:spPr>
            <a:xfrm>
              <a:off x="6802159" y="53475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45" name="Elipsa 244"/>
            <p:cNvSpPr/>
            <p:nvPr/>
          </p:nvSpPr>
          <p:spPr>
            <a:xfrm>
              <a:off x="5677034" y="557254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46" name="Elipsa 245"/>
            <p:cNvSpPr/>
            <p:nvPr/>
          </p:nvSpPr>
          <p:spPr>
            <a:xfrm>
              <a:off x="6037074" y="602259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47" name="Přímá spojovací čára 246"/>
            <p:cNvCxnSpPr/>
            <p:nvPr/>
          </p:nvCxnSpPr>
          <p:spPr>
            <a:xfrm>
              <a:off x="1817524" y="221386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Přímá spojovací čára 247"/>
            <p:cNvCxnSpPr/>
            <p:nvPr/>
          </p:nvCxnSpPr>
          <p:spPr>
            <a:xfrm>
              <a:off x="1817524" y="259574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Elipsa 248"/>
            <p:cNvSpPr/>
            <p:nvPr/>
          </p:nvSpPr>
          <p:spPr>
            <a:xfrm>
              <a:off x="2076634" y="213477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50" name="Elipsa 249"/>
            <p:cNvSpPr/>
            <p:nvPr/>
          </p:nvSpPr>
          <p:spPr>
            <a:xfrm>
              <a:off x="2481679" y="253982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51" name="Přímá spojovací čára 250"/>
            <p:cNvCxnSpPr/>
            <p:nvPr/>
          </p:nvCxnSpPr>
          <p:spPr>
            <a:xfrm>
              <a:off x="1817524" y="362640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Přímá spojovací čára 251"/>
            <p:cNvCxnSpPr/>
            <p:nvPr/>
          </p:nvCxnSpPr>
          <p:spPr>
            <a:xfrm>
              <a:off x="1817524" y="4008285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Elipsa 252"/>
            <p:cNvSpPr/>
            <p:nvPr/>
          </p:nvSpPr>
          <p:spPr>
            <a:xfrm>
              <a:off x="2076634" y="35473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54" name="Elipsa 253"/>
            <p:cNvSpPr/>
            <p:nvPr/>
          </p:nvSpPr>
          <p:spPr>
            <a:xfrm>
              <a:off x="2481679" y="395236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55" name="Přímá spojovací čára 254"/>
            <p:cNvCxnSpPr/>
            <p:nvPr/>
          </p:nvCxnSpPr>
          <p:spPr>
            <a:xfrm>
              <a:off x="1817524" y="502156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Přímá spojovací čára 255"/>
            <p:cNvCxnSpPr/>
            <p:nvPr/>
          </p:nvCxnSpPr>
          <p:spPr>
            <a:xfrm>
              <a:off x="1817524" y="5403440"/>
              <a:ext cx="10582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Elipsa 256"/>
            <p:cNvSpPr/>
            <p:nvPr/>
          </p:nvSpPr>
          <p:spPr>
            <a:xfrm>
              <a:off x="2076634" y="4942470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58" name="Elipsa 257"/>
            <p:cNvSpPr/>
            <p:nvPr/>
          </p:nvSpPr>
          <p:spPr>
            <a:xfrm>
              <a:off x="2481679" y="534751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59" name="Přímá spojovací čára 258"/>
            <p:cNvCxnSpPr/>
            <p:nvPr/>
          </p:nvCxnSpPr>
          <p:spPr>
            <a:xfrm>
              <a:off x="3257684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Přímá spojovací čára 259"/>
            <p:cNvCxnSpPr/>
            <p:nvPr/>
          </p:nvCxnSpPr>
          <p:spPr>
            <a:xfrm>
              <a:off x="2875804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Elipsa 260"/>
            <p:cNvSpPr/>
            <p:nvPr/>
          </p:nvSpPr>
          <p:spPr>
            <a:xfrm>
              <a:off x="2796714" y="139285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62" name="Elipsa 261"/>
            <p:cNvSpPr/>
            <p:nvPr/>
          </p:nvSpPr>
          <p:spPr>
            <a:xfrm>
              <a:off x="3156754" y="184290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63" name="Přímá spojovací čára 262"/>
            <p:cNvCxnSpPr/>
            <p:nvPr/>
          </p:nvCxnSpPr>
          <p:spPr>
            <a:xfrm>
              <a:off x="4715229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Přímá spojovací čára 263"/>
            <p:cNvCxnSpPr/>
            <p:nvPr/>
          </p:nvCxnSpPr>
          <p:spPr>
            <a:xfrm>
              <a:off x="4333349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Elipsa 264"/>
            <p:cNvSpPr/>
            <p:nvPr/>
          </p:nvSpPr>
          <p:spPr>
            <a:xfrm>
              <a:off x="4254259" y="139285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66" name="Elipsa 265"/>
            <p:cNvSpPr/>
            <p:nvPr/>
          </p:nvSpPr>
          <p:spPr>
            <a:xfrm>
              <a:off x="4614299" y="184290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267" name="Přímá spojovací čára 266"/>
            <p:cNvCxnSpPr/>
            <p:nvPr/>
          </p:nvCxnSpPr>
          <p:spPr>
            <a:xfrm>
              <a:off x="6138004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Přímá spojovací čára 267"/>
            <p:cNvCxnSpPr/>
            <p:nvPr/>
          </p:nvCxnSpPr>
          <p:spPr>
            <a:xfrm>
              <a:off x="5756124" y="1223755"/>
              <a:ext cx="0" cy="1013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Elipsa 268"/>
            <p:cNvSpPr/>
            <p:nvPr/>
          </p:nvSpPr>
          <p:spPr>
            <a:xfrm>
              <a:off x="5677034" y="139285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70" name="Elipsa 269"/>
            <p:cNvSpPr/>
            <p:nvPr/>
          </p:nvSpPr>
          <p:spPr>
            <a:xfrm>
              <a:off x="6037074" y="184290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0" name="Elipsa 109"/>
            <p:cNvSpPr/>
            <p:nvPr/>
          </p:nvSpPr>
          <p:spPr>
            <a:xfrm>
              <a:off x="4974339" y="2917245"/>
              <a:ext cx="180020" cy="180020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1" name="Volný tvar 110"/>
            <p:cNvSpPr/>
            <p:nvPr/>
          </p:nvSpPr>
          <p:spPr>
            <a:xfrm>
              <a:off x="3828127" y="3053918"/>
              <a:ext cx="1571348" cy="1688851"/>
            </a:xfrm>
            <a:custGeom>
              <a:avLst/>
              <a:gdLst>
                <a:gd name="connsiteX0" fmla="*/ 1296140 w 1571348"/>
                <a:gd name="connsiteY0" fmla="*/ 0 h 1688851"/>
                <a:gd name="connsiteX1" fmla="*/ 1358284 w 1571348"/>
                <a:gd name="connsiteY1" fmla="*/ 17756 h 1688851"/>
                <a:gd name="connsiteX2" fmla="*/ 1402672 w 1571348"/>
                <a:gd name="connsiteY2" fmla="*/ 53266 h 1688851"/>
                <a:gd name="connsiteX3" fmla="*/ 1438183 w 1571348"/>
                <a:gd name="connsiteY3" fmla="*/ 97655 h 1688851"/>
                <a:gd name="connsiteX4" fmla="*/ 1482571 w 1571348"/>
                <a:gd name="connsiteY4" fmla="*/ 159799 h 1688851"/>
                <a:gd name="connsiteX5" fmla="*/ 1491449 w 1571348"/>
                <a:gd name="connsiteY5" fmla="*/ 195309 h 1688851"/>
                <a:gd name="connsiteX6" fmla="*/ 1509204 w 1571348"/>
                <a:gd name="connsiteY6" fmla="*/ 248575 h 1688851"/>
                <a:gd name="connsiteX7" fmla="*/ 1518082 w 1571348"/>
                <a:gd name="connsiteY7" fmla="*/ 284086 h 1688851"/>
                <a:gd name="connsiteX8" fmla="*/ 1535837 w 1571348"/>
                <a:gd name="connsiteY8" fmla="*/ 310719 h 1688851"/>
                <a:gd name="connsiteX9" fmla="*/ 1553593 w 1571348"/>
                <a:gd name="connsiteY9" fmla="*/ 363985 h 1688851"/>
                <a:gd name="connsiteX10" fmla="*/ 1571348 w 1571348"/>
                <a:gd name="connsiteY10" fmla="*/ 532661 h 1688851"/>
                <a:gd name="connsiteX11" fmla="*/ 1544715 w 1571348"/>
                <a:gd name="connsiteY11" fmla="*/ 656948 h 1688851"/>
                <a:gd name="connsiteX12" fmla="*/ 1518082 w 1571348"/>
                <a:gd name="connsiteY12" fmla="*/ 719092 h 1688851"/>
                <a:gd name="connsiteX13" fmla="*/ 1509204 w 1571348"/>
                <a:gd name="connsiteY13" fmla="*/ 790113 h 1688851"/>
                <a:gd name="connsiteX14" fmla="*/ 1491449 w 1571348"/>
                <a:gd name="connsiteY14" fmla="*/ 843379 h 1688851"/>
                <a:gd name="connsiteX15" fmla="*/ 1482571 w 1571348"/>
                <a:gd name="connsiteY15" fmla="*/ 870012 h 1688851"/>
                <a:gd name="connsiteX16" fmla="*/ 1455938 w 1571348"/>
                <a:gd name="connsiteY16" fmla="*/ 905523 h 1688851"/>
                <a:gd name="connsiteX17" fmla="*/ 1420428 w 1571348"/>
                <a:gd name="connsiteY17" fmla="*/ 958789 h 1688851"/>
                <a:gd name="connsiteX18" fmla="*/ 1393795 w 1571348"/>
                <a:gd name="connsiteY18" fmla="*/ 985422 h 1688851"/>
                <a:gd name="connsiteX19" fmla="*/ 1349406 w 1571348"/>
                <a:gd name="connsiteY19" fmla="*/ 1029810 h 1688851"/>
                <a:gd name="connsiteX20" fmla="*/ 1313895 w 1571348"/>
                <a:gd name="connsiteY20" fmla="*/ 1074199 h 1688851"/>
                <a:gd name="connsiteX21" fmla="*/ 1296140 w 1571348"/>
                <a:gd name="connsiteY21" fmla="*/ 1100832 h 1688851"/>
                <a:gd name="connsiteX22" fmla="*/ 1260629 w 1571348"/>
                <a:gd name="connsiteY22" fmla="*/ 1127465 h 1688851"/>
                <a:gd name="connsiteX23" fmla="*/ 1198486 w 1571348"/>
                <a:gd name="connsiteY23" fmla="*/ 1198486 h 1688851"/>
                <a:gd name="connsiteX24" fmla="*/ 1171853 w 1571348"/>
                <a:gd name="connsiteY24" fmla="*/ 1207364 h 1688851"/>
                <a:gd name="connsiteX25" fmla="*/ 1154097 w 1571348"/>
                <a:gd name="connsiteY25" fmla="*/ 1225119 h 1688851"/>
                <a:gd name="connsiteX26" fmla="*/ 1127464 w 1571348"/>
                <a:gd name="connsiteY26" fmla="*/ 1233997 h 1688851"/>
                <a:gd name="connsiteX27" fmla="*/ 1091954 w 1571348"/>
                <a:gd name="connsiteY27" fmla="*/ 1251752 h 1688851"/>
                <a:gd name="connsiteX28" fmla="*/ 1074198 w 1571348"/>
                <a:gd name="connsiteY28" fmla="*/ 1269507 h 1688851"/>
                <a:gd name="connsiteX29" fmla="*/ 1003177 w 1571348"/>
                <a:gd name="connsiteY29" fmla="*/ 1305018 h 1688851"/>
                <a:gd name="connsiteX30" fmla="*/ 976544 w 1571348"/>
                <a:gd name="connsiteY30" fmla="*/ 1313896 h 1688851"/>
                <a:gd name="connsiteX31" fmla="*/ 914400 w 1571348"/>
                <a:gd name="connsiteY31" fmla="*/ 1331651 h 1688851"/>
                <a:gd name="connsiteX32" fmla="*/ 887767 w 1571348"/>
                <a:gd name="connsiteY32" fmla="*/ 1349406 h 1688851"/>
                <a:gd name="connsiteX33" fmla="*/ 861134 w 1571348"/>
                <a:gd name="connsiteY33" fmla="*/ 1358284 h 1688851"/>
                <a:gd name="connsiteX34" fmla="*/ 834501 w 1571348"/>
                <a:gd name="connsiteY34" fmla="*/ 1376039 h 1688851"/>
                <a:gd name="connsiteX35" fmla="*/ 710214 w 1571348"/>
                <a:gd name="connsiteY35" fmla="*/ 1402672 h 1688851"/>
                <a:gd name="connsiteX36" fmla="*/ 648070 w 1571348"/>
                <a:gd name="connsiteY36" fmla="*/ 1420428 h 1688851"/>
                <a:gd name="connsiteX37" fmla="*/ 559294 w 1571348"/>
                <a:gd name="connsiteY37" fmla="*/ 1438183 h 1688851"/>
                <a:gd name="connsiteX38" fmla="*/ 497150 w 1571348"/>
                <a:gd name="connsiteY38" fmla="*/ 1455938 h 1688851"/>
                <a:gd name="connsiteX39" fmla="*/ 417251 w 1571348"/>
                <a:gd name="connsiteY39" fmla="*/ 1473694 h 1688851"/>
                <a:gd name="connsiteX40" fmla="*/ 390618 w 1571348"/>
                <a:gd name="connsiteY40" fmla="*/ 1491449 h 1688851"/>
                <a:gd name="connsiteX41" fmla="*/ 284086 w 1571348"/>
                <a:gd name="connsiteY41" fmla="*/ 1509204 h 1688851"/>
                <a:gd name="connsiteX42" fmla="*/ 230820 w 1571348"/>
                <a:gd name="connsiteY42" fmla="*/ 1535837 h 1688851"/>
                <a:gd name="connsiteX43" fmla="*/ 213064 w 1571348"/>
                <a:gd name="connsiteY43" fmla="*/ 1553593 h 1688851"/>
                <a:gd name="connsiteX44" fmla="*/ 159798 w 1571348"/>
                <a:gd name="connsiteY44" fmla="*/ 1580226 h 1688851"/>
                <a:gd name="connsiteX45" fmla="*/ 97655 w 1571348"/>
                <a:gd name="connsiteY45" fmla="*/ 1624614 h 1688851"/>
                <a:gd name="connsiteX46" fmla="*/ 71022 w 1571348"/>
                <a:gd name="connsiteY46" fmla="*/ 1642369 h 1688851"/>
                <a:gd name="connsiteX47" fmla="*/ 44389 w 1571348"/>
                <a:gd name="connsiteY47" fmla="*/ 1651247 h 1688851"/>
                <a:gd name="connsiteX48" fmla="*/ 0 w 1571348"/>
                <a:gd name="connsiteY48" fmla="*/ 1686758 h 1688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571348" h="1688851">
                  <a:moveTo>
                    <a:pt x="1296140" y="0"/>
                  </a:moveTo>
                  <a:cubicBezTo>
                    <a:pt x="1298460" y="580"/>
                    <a:pt x="1352495" y="13124"/>
                    <a:pt x="1358284" y="17756"/>
                  </a:cubicBezTo>
                  <a:cubicBezTo>
                    <a:pt x="1415646" y="63647"/>
                    <a:pt x="1335732" y="30954"/>
                    <a:pt x="1402672" y="53266"/>
                  </a:cubicBezTo>
                  <a:cubicBezTo>
                    <a:pt x="1446571" y="119112"/>
                    <a:pt x="1396018" y="47056"/>
                    <a:pt x="1438183" y="97655"/>
                  </a:cubicBezTo>
                  <a:cubicBezTo>
                    <a:pt x="1456543" y="119687"/>
                    <a:pt x="1467191" y="136728"/>
                    <a:pt x="1482571" y="159799"/>
                  </a:cubicBezTo>
                  <a:cubicBezTo>
                    <a:pt x="1485530" y="171636"/>
                    <a:pt x="1487943" y="183623"/>
                    <a:pt x="1491449" y="195309"/>
                  </a:cubicBezTo>
                  <a:cubicBezTo>
                    <a:pt x="1496827" y="213235"/>
                    <a:pt x="1504665" y="230418"/>
                    <a:pt x="1509204" y="248575"/>
                  </a:cubicBezTo>
                  <a:cubicBezTo>
                    <a:pt x="1512163" y="260412"/>
                    <a:pt x="1513276" y="272871"/>
                    <a:pt x="1518082" y="284086"/>
                  </a:cubicBezTo>
                  <a:cubicBezTo>
                    <a:pt x="1522285" y="293893"/>
                    <a:pt x="1531504" y="300969"/>
                    <a:pt x="1535837" y="310719"/>
                  </a:cubicBezTo>
                  <a:cubicBezTo>
                    <a:pt x="1543438" y="327822"/>
                    <a:pt x="1553593" y="363985"/>
                    <a:pt x="1553593" y="363985"/>
                  </a:cubicBezTo>
                  <a:cubicBezTo>
                    <a:pt x="1561275" y="417764"/>
                    <a:pt x="1571348" y="479593"/>
                    <a:pt x="1571348" y="532661"/>
                  </a:cubicBezTo>
                  <a:cubicBezTo>
                    <a:pt x="1571348" y="609701"/>
                    <a:pt x="1561229" y="590895"/>
                    <a:pt x="1544715" y="656948"/>
                  </a:cubicBezTo>
                  <a:cubicBezTo>
                    <a:pt x="1533249" y="702810"/>
                    <a:pt x="1542605" y="682307"/>
                    <a:pt x="1518082" y="719092"/>
                  </a:cubicBezTo>
                  <a:cubicBezTo>
                    <a:pt x="1515123" y="742766"/>
                    <a:pt x="1514203" y="766785"/>
                    <a:pt x="1509204" y="790113"/>
                  </a:cubicBezTo>
                  <a:cubicBezTo>
                    <a:pt x="1505283" y="808413"/>
                    <a:pt x="1497367" y="825624"/>
                    <a:pt x="1491449" y="843379"/>
                  </a:cubicBezTo>
                  <a:cubicBezTo>
                    <a:pt x="1488490" y="852257"/>
                    <a:pt x="1488186" y="862526"/>
                    <a:pt x="1482571" y="870012"/>
                  </a:cubicBezTo>
                  <a:cubicBezTo>
                    <a:pt x="1473693" y="881849"/>
                    <a:pt x="1464423" y="893401"/>
                    <a:pt x="1455938" y="905523"/>
                  </a:cubicBezTo>
                  <a:cubicBezTo>
                    <a:pt x="1443701" y="923005"/>
                    <a:pt x="1435517" y="943700"/>
                    <a:pt x="1420428" y="958789"/>
                  </a:cubicBezTo>
                  <a:cubicBezTo>
                    <a:pt x="1411550" y="967667"/>
                    <a:pt x="1401833" y="975777"/>
                    <a:pt x="1393795" y="985422"/>
                  </a:cubicBezTo>
                  <a:cubicBezTo>
                    <a:pt x="1356805" y="1029809"/>
                    <a:pt x="1398232" y="997260"/>
                    <a:pt x="1349406" y="1029810"/>
                  </a:cubicBezTo>
                  <a:cubicBezTo>
                    <a:pt x="1294759" y="1111782"/>
                    <a:pt x="1364495" y="1010949"/>
                    <a:pt x="1313895" y="1074199"/>
                  </a:cubicBezTo>
                  <a:cubicBezTo>
                    <a:pt x="1307230" y="1082531"/>
                    <a:pt x="1303685" y="1093287"/>
                    <a:pt x="1296140" y="1100832"/>
                  </a:cubicBezTo>
                  <a:cubicBezTo>
                    <a:pt x="1285678" y="1111294"/>
                    <a:pt x="1272466" y="1118587"/>
                    <a:pt x="1260629" y="1127465"/>
                  </a:cubicBezTo>
                  <a:cubicBezTo>
                    <a:pt x="1233995" y="1167416"/>
                    <a:pt x="1235477" y="1179990"/>
                    <a:pt x="1198486" y="1198486"/>
                  </a:cubicBezTo>
                  <a:cubicBezTo>
                    <a:pt x="1190116" y="1202671"/>
                    <a:pt x="1180731" y="1204405"/>
                    <a:pt x="1171853" y="1207364"/>
                  </a:cubicBezTo>
                  <a:cubicBezTo>
                    <a:pt x="1165934" y="1213282"/>
                    <a:pt x="1161274" y="1220813"/>
                    <a:pt x="1154097" y="1225119"/>
                  </a:cubicBezTo>
                  <a:cubicBezTo>
                    <a:pt x="1146073" y="1229934"/>
                    <a:pt x="1136065" y="1230311"/>
                    <a:pt x="1127464" y="1233997"/>
                  </a:cubicBezTo>
                  <a:cubicBezTo>
                    <a:pt x="1115300" y="1239210"/>
                    <a:pt x="1102965" y="1244411"/>
                    <a:pt x="1091954" y="1251752"/>
                  </a:cubicBezTo>
                  <a:cubicBezTo>
                    <a:pt x="1084990" y="1256395"/>
                    <a:pt x="1081375" y="1265201"/>
                    <a:pt x="1074198" y="1269507"/>
                  </a:cubicBezTo>
                  <a:cubicBezTo>
                    <a:pt x="1051502" y="1283125"/>
                    <a:pt x="1028287" y="1296648"/>
                    <a:pt x="1003177" y="1305018"/>
                  </a:cubicBezTo>
                  <a:cubicBezTo>
                    <a:pt x="994299" y="1307977"/>
                    <a:pt x="985542" y="1311325"/>
                    <a:pt x="976544" y="1313896"/>
                  </a:cubicBezTo>
                  <a:cubicBezTo>
                    <a:pt x="963263" y="1317691"/>
                    <a:pt x="928596" y="1324553"/>
                    <a:pt x="914400" y="1331651"/>
                  </a:cubicBezTo>
                  <a:cubicBezTo>
                    <a:pt x="904857" y="1336423"/>
                    <a:pt x="897310" y="1344634"/>
                    <a:pt x="887767" y="1349406"/>
                  </a:cubicBezTo>
                  <a:cubicBezTo>
                    <a:pt x="879397" y="1353591"/>
                    <a:pt x="869504" y="1354099"/>
                    <a:pt x="861134" y="1358284"/>
                  </a:cubicBezTo>
                  <a:cubicBezTo>
                    <a:pt x="851591" y="1363056"/>
                    <a:pt x="844528" y="1372393"/>
                    <a:pt x="834501" y="1376039"/>
                  </a:cubicBezTo>
                  <a:cubicBezTo>
                    <a:pt x="797058" y="1389655"/>
                    <a:pt x="749900" y="1396058"/>
                    <a:pt x="710214" y="1402672"/>
                  </a:cubicBezTo>
                  <a:cubicBezTo>
                    <a:pt x="682266" y="1411988"/>
                    <a:pt x="679282" y="1413740"/>
                    <a:pt x="648070" y="1420428"/>
                  </a:cubicBezTo>
                  <a:cubicBezTo>
                    <a:pt x="618562" y="1426751"/>
                    <a:pt x="588571" y="1430864"/>
                    <a:pt x="559294" y="1438183"/>
                  </a:cubicBezTo>
                  <a:cubicBezTo>
                    <a:pt x="448279" y="1465937"/>
                    <a:pt x="586303" y="1430466"/>
                    <a:pt x="497150" y="1455938"/>
                  </a:cubicBezTo>
                  <a:cubicBezTo>
                    <a:pt x="467892" y="1464297"/>
                    <a:pt x="447768" y="1467590"/>
                    <a:pt x="417251" y="1473694"/>
                  </a:cubicBezTo>
                  <a:cubicBezTo>
                    <a:pt x="408373" y="1479612"/>
                    <a:pt x="400608" y="1487703"/>
                    <a:pt x="390618" y="1491449"/>
                  </a:cubicBezTo>
                  <a:cubicBezTo>
                    <a:pt x="374637" y="1497442"/>
                    <a:pt x="293320" y="1507885"/>
                    <a:pt x="284086" y="1509204"/>
                  </a:cubicBezTo>
                  <a:cubicBezTo>
                    <a:pt x="255957" y="1518581"/>
                    <a:pt x="255404" y="1516170"/>
                    <a:pt x="230820" y="1535837"/>
                  </a:cubicBezTo>
                  <a:cubicBezTo>
                    <a:pt x="224284" y="1541066"/>
                    <a:pt x="219600" y="1548364"/>
                    <a:pt x="213064" y="1553593"/>
                  </a:cubicBezTo>
                  <a:cubicBezTo>
                    <a:pt x="170663" y="1587513"/>
                    <a:pt x="203553" y="1558348"/>
                    <a:pt x="159798" y="1580226"/>
                  </a:cubicBezTo>
                  <a:cubicBezTo>
                    <a:pt x="145846" y="1587202"/>
                    <a:pt x="107043" y="1617908"/>
                    <a:pt x="97655" y="1624614"/>
                  </a:cubicBezTo>
                  <a:cubicBezTo>
                    <a:pt x="88973" y="1630816"/>
                    <a:pt x="80565" y="1637597"/>
                    <a:pt x="71022" y="1642369"/>
                  </a:cubicBezTo>
                  <a:cubicBezTo>
                    <a:pt x="62652" y="1646554"/>
                    <a:pt x="53267" y="1648288"/>
                    <a:pt x="44389" y="1651247"/>
                  </a:cubicBezTo>
                  <a:cubicBezTo>
                    <a:pt x="6785" y="1688851"/>
                    <a:pt x="25618" y="1686758"/>
                    <a:pt x="0" y="1686758"/>
                  </a:cubicBezTo>
                </a:path>
              </a:pathLst>
            </a:custGeom>
            <a:ln w="28575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257984" y="953130"/>
            <a:ext cx="8640961" cy="889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Pokud polovodič, obsahující volné elektrony a díry připojíme ke zdroji napětí, bude jím procházet elektrický proud.</a:t>
            </a:r>
            <a:endParaRPr lang="cs-CZ" sz="2400" b="1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251519" y="2145125"/>
            <a:ext cx="4320481" cy="12268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Elektrony se budou pohybovat ke kladnému pólu zdroje a díry k zápornému pólu. </a:t>
            </a:r>
            <a:endParaRPr lang="cs-CZ" sz="2400" b="1" dirty="0"/>
          </a:p>
        </p:txBody>
      </p:sp>
      <p:sp>
        <p:nvSpPr>
          <p:cNvPr id="116" name="TextovéPole 115"/>
          <p:cNvSpPr txBox="1"/>
          <p:nvPr/>
        </p:nvSpPr>
        <p:spPr>
          <a:xfrm>
            <a:off x="251519" y="3612041"/>
            <a:ext cx="4320481" cy="15629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Protože se díra chová jako kladná částice, budeme ji pro jednoduchost považovat za kladnou částici.</a:t>
            </a:r>
            <a:endParaRPr lang="cs-CZ" sz="2400" b="1" dirty="0"/>
          </a:p>
        </p:txBody>
      </p:sp>
      <p:sp>
        <p:nvSpPr>
          <p:cNvPr id="117" name="TextovéPole 116"/>
          <p:cNvSpPr txBox="1"/>
          <p:nvPr/>
        </p:nvSpPr>
        <p:spPr>
          <a:xfrm>
            <a:off x="251519" y="5388511"/>
            <a:ext cx="4320481" cy="12596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 čistém polovodiči je elektrický proud veden zápornými volnými elektrony a kladnými dírami.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6" grpId="0" animBg="1"/>
      <p:bldP spid="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</a:p>
        </p:txBody>
      </p:sp>
      <p:sp>
        <p:nvSpPr>
          <p:cNvPr id="115" name="TextovéPole 114"/>
          <p:cNvSpPr txBox="1"/>
          <p:nvPr/>
        </p:nvSpPr>
        <p:spPr>
          <a:xfrm>
            <a:off x="251519" y="834501"/>
            <a:ext cx="8640961" cy="4971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Odpor čistého polovodiče s rostoucí teplotou prudce klesá.</a:t>
            </a:r>
            <a:endParaRPr lang="cs-CZ" sz="2400" b="1" dirty="0"/>
          </a:p>
        </p:txBody>
      </p:sp>
      <p:sp>
        <p:nvSpPr>
          <p:cNvPr id="118" name="TextovéPole 117"/>
          <p:cNvSpPr txBox="1"/>
          <p:nvPr/>
        </p:nvSpPr>
        <p:spPr>
          <a:xfrm>
            <a:off x="251519" y="1484050"/>
            <a:ext cx="4711098" cy="16231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Této závislosti využíváme ve speciálně vyráběných součástkách - termistorech. Termistor je využíván např. v teplotních čidlech.</a:t>
            </a:r>
          </a:p>
          <a:p>
            <a:endParaRPr lang="cs-CZ" sz="2400" b="1" dirty="0"/>
          </a:p>
        </p:txBody>
      </p:sp>
      <p:sp>
        <p:nvSpPr>
          <p:cNvPr id="119" name="TextovéPole 118"/>
          <p:cNvSpPr txBox="1"/>
          <p:nvPr/>
        </p:nvSpPr>
        <p:spPr>
          <a:xfrm>
            <a:off x="251517" y="3429000"/>
            <a:ext cx="8640961" cy="555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K vytvoření elektronů a děr může napomoci i světlo.</a:t>
            </a:r>
            <a:endParaRPr lang="cs-CZ" sz="2400" b="1" dirty="0"/>
          </a:p>
        </p:txBody>
      </p:sp>
      <p:sp>
        <p:nvSpPr>
          <p:cNvPr id="120" name="TextovéPole 119"/>
          <p:cNvSpPr txBox="1"/>
          <p:nvPr/>
        </p:nvSpPr>
        <p:spPr>
          <a:xfrm>
            <a:off x="251516" y="4203577"/>
            <a:ext cx="8640961" cy="8234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Součástka, jejíž odpor klesá s jejím osvětlením se nazývá </a:t>
            </a:r>
            <a:r>
              <a:rPr lang="cs-CZ" sz="2400" b="1" dirty="0" err="1" smtClean="0"/>
              <a:t>fotorezistor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21" name="TextovéPole 120"/>
          <p:cNvSpPr txBox="1"/>
          <p:nvPr/>
        </p:nvSpPr>
        <p:spPr>
          <a:xfrm>
            <a:off x="251518" y="5207122"/>
            <a:ext cx="4711099" cy="14853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err="1" smtClean="0"/>
              <a:t>Fotorezistory</a:t>
            </a:r>
            <a:r>
              <a:rPr lang="cs-CZ" sz="2400" b="1" dirty="0" smtClean="0"/>
              <a:t> se využívají např. v soumrakových spínačích a ve fotoaparátech k určování intenzity světla.</a:t>
            </a:r>
            <a:endParaRPr lang="cs-CZ" sz="2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774" y="1484050"/>
            <a:ext cx="2178703" cy="16231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048" y="2182869"/>
            <a:ext cx="1818093" cy="7933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Soubor:LD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457207" y="4154677"/>
            <a:ext cx="1019869" cy="3565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LDR.jpg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2006 [cit. 2013-01-04]. Dostupné z: http://cs.wikipedia.org/wiki/Soubor:LDR.jpg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Elektrony a díry</a:t>
            </a:r>
            <a:endParaRPr lang="pt-BR" sz="3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458</Words>
  <Application>Microsoft Office PowerPoint</Application>
  <PresentationFormat>Předvádění na obrazovce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Elektrony a díry</vt:lpstr>
      <vt:lpstr>Elektrony a díry</vt:lpstr>
      <vt:lpstr>Elektrony a díry</vt:lpstr>
      <vt:lpstr>Elektrony a díry</vt:lpstr>
      <vt:lpstr>Elektrony a díry</vt:lpstr>
      <vt:lpstr>Elektrony a díry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582</cp:revision>
  <dcterms:created xsi:type="dcterms:W3CDTF">2012-01-30T16:05:08Z</dcterms:created>
  <dcterms:modified xsi:type="dcterms:W3CDTF">2015-12-10T07:03:17Z</dcterms:modified>
</cp:coreProperties>
</file>