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76" r:id="rId3"/>
    <p:sldId id="277" r:id="rId4"/>
    <p:sldId id="278" r:id="rId5"/>
    <p:sldId id="279" r:id="rId6"/>
    <p:sldId id="280" r:id="rId7"/>
    <p:sldId id="27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326" autoAdjust="0"/>
  </p:normalViewPr>
  <p:slideViewPr>
    <p:cSldViewPr>
      <p:cViewPr varScale="1">
        <p:scale>
          <a:sx n="90" d="100"/>
          <a:sy n="90" d="100"/>
        </p:scale>
        <p:origin x="-3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05A08-8F4C-426C-8921-4D379BF7934E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0394B-17E2-46BA-8634-34C39F806C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65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d/df/Sun_in_X-Ray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7/71/Vrstvy_Slnka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4/44/172197main_NASA_Flare_Gband_lg-withouttext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1/1d/Magnetosphere_schematic_cz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a/aa/Polarlicht_2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301208"/>
            <a:ext cx="54070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10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171362"/>
              </p:ext>
            </p:extLst>
          </p:nvPr>
        </p:nvGraphicFramePr>
        <p:xfrm>
          <a:off x="755650" y="981075"/>
          <a:ext cx="7632700" cy="3891915"/>
        </p:xfrm>
        <a:graphic>
          <a:graphicData uri="http://schemas.openxmlformats.org/drawingml/2006/table">
            <a:tbl>
              <a:tblPr/>
              <a:tblGrid>
                <a:gridCol w="1944688"/>
                <a:gridCol w="56880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Škola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Základní škola Zlín, Nová cesta 268, příspěvková organizace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Vzdělávací oblast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Člověk a příroda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Vzdělávací obor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Fyzika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Tematický okruh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Astronomie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Téma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Slunce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Název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VY_32_INOVACE_5_27_slunce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Určení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 ročník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Autor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Mgr. Tomáš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Bobál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Vytvořeno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Březen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Anotace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Určeno pro výuku a domácí přípravu žáků. Prezentace seznamuje žáky se základnímu údaji </a:t>
                      </a: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 Slunci.</a:t>
                      </a: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Slunce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908720"/>
            <a:ext cx="8640960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Slunce je hvězda nacházející se ve středu sluneční soustavy.</a:t>
            </a:r>
            <a:endParaRPr lang="cs-CZ" sz="2400" b="1" dirty="0"/>
          </a:p>
        </p:txBody>
      </p:sp>
      <p:pic>
        <p:nvPicPr>
          <p:cNvPr id="1028" name="Picture 4" descr="http://upload.wikimedia.org/wikipedia/commons/c/c2/Solar_s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55992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Slunce</a:t>
            </a:r>
          </a:p>
        </p:txBody>
      </p:sp>
      <p:pic>
        <p:nvPicPr>
          <p:cNvPr id="17410" name="Picture 2" descr="Soubor:Sun in X-Ra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6174766" cy="447446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1520" y="5373216"/>
            <a:ext cx="3168352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dirty="0" smtClean="0"/>
              <a:t>Hmotnost Slunce je asi </a:t>
            </a:r>
            <a:r>
              <a:rPr lang="cs-CZ" sz="2400" b="1" dirty="0" smtClean="0"/>
              <a:t>330 000 krát </a:t>
            </a:r>
            <a:r>
              <a:rPr lang="cs-CZ" sz="2400" dirty="0" smtClean="0"/>
              <a:t>větší než hmotnost Země.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3573016"/>
            <a:ext cx="273630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dirty="0" smtClean="0"/>
              <a:t>Představuje </a:t>
            </a:r>
            <a:r>
              <a:rPr lang="cs-CZ" sz="2400" b="1" dirty="0" smtClean="0"/>
              <a:t>99,8 % </a:t>
            </a:r>
            <a:r>
              <a:rPr lang="cs-CZ" sz="2400" dirty="0" smtClean="0"/>
              <a:t>hmotnosti sluneční soustavy.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980728"/>
            <a:ext cx="2808312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Slunce je koule žhavého plynu, </a:t>
            </a:r>
            <a:r>
              <a:rPr lang="cs-CZ" sz="2400" dirty="0" smtClean="0"/>
              <a:t>neustále produkuje ohromné množství energie.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07904" y="980728"/>
            <a:ext cx="518457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dirty="0" smtClean="0"/>
              <a:t>Slunce je staré přibližně </a:t>
            </a:r>
            <a:r>
              <a:rPr lang="cs-CZ" sz="2400" b="1" dirty="0" smtClean="0"/>
              <a:t>4,6 miliard let </a:t>
            </a:r>
            <a:r>
              <a:rPr lang="cs-CZ" sz="2400" dirty="0" smtClean="0"/>
              <a:t>a bude svítit asi ještě 5 – 7 miliard let.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68144" y="3933056"/>
            <a:ext cx="3024336" cy="8640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dirty="0" smtClean="0"/>
              <a:t>Teplota jeho povrchu dosahuje </a:t>
            </a:r>
            <a:r>
              <a:rPr lang="cs-CZ" sz="2400" b="1" dirty="0" smtClean="0"/>
              <a:t>6000 ⁰C.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16016" y="5229200"/>
            <a:ext cx="4176464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dirty="0" smtClean="0"/>
              <a:t>Průměr Slunce je zhruba </a:t>
            </a:r>
          </a:p>
          <a:p>
            <a:r>
              <a:rPr lang="cs-CZ" sz="2400" b="1" dirty="0" smtClean="0"/>
              <a:t>1 400 000 km, </a:t>
            </a:r>
          </a:p>
          <a:p>
            <a:r>
              <a:rPr lang="cs-CZ" sz="2400" dirty="0" smtClean="0"/>
              <a:t>což činí asi 109 průměrů Země.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868144" y="2276872"/>
            <a:ext cx="3024336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dirty="0" smtClean="0"/>
              <a:t>Vzdálenost od Země je přibližně </a:t>
            </a:r>
            <a:br>
              <a:rPr lang="cs-CZ" sz="2400" dirty="0" smtClean="0"/>
            </a:br>
            <a:r>
              <a:rPr lang="cs-CZ" sz="2400" b="1" dirty="0" smtClean="0"/>
              <a:t>150 000 </a:t>
            </a:r>
            <a:r>
              <a:rPr lang="cs-CZ" sz="2400" b="1" dirty="0" err="1" smtClean="0"/>
              <a:t>000</a:t>
            </a:r>
            <a:r>
              <a:rPr lang="cs-CZ" sz="2400" b="1" dirty="0" smtClean="0"/>
              <a:t> km.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ile:Vrstvy Slnk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4932" y="908721"/>
            <a:ext cx="4685159" cy="345638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Slunce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1520" y="5013176"/>
            <a:ext cx="3816424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dirty="0" smtClean="0"/>
              <a:t>Uprostřed Slunce se nachází </a:t>
            </a:r>
            <a:r>
              <a:rPr lang="cs-CZ" sz="2400" b="1" dirty="0" smtClean="0"/>
              <a:t>jádro</a:t>
            </a:r>
            <a:r>
              <a:rPr lang="cs-CZ" sz="2400" dirty="0" smtClean="0"/>
              <a:t>, kde probíhá </a:t>
            </a:r>
            <a:br>
              <a:rPr lang="cs-CZ" sz="2400" dirty="0" smtClean="0"/>
            </a:br>
            <a:r>
              <a:rPr lang="cs-CZ" sz="2400" dirty="0" smtClean="0"/>
              <a:t>při teplotě 15 000 </a:t>
            </a:r>
            <a:r>
              <a:rPr lang="cs-CZ" sz="2400" dirty="0" err="1" smtClean="0"/>
              <a:t>000</a:t>
            </a:r>
            <a:r>
              <a:rPr lang="cs-CZ" sz="2400" dirty="0" smtClean="0"/>
              <a:t> ⁰C termonukleární reakce. 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3968" y="4509120"/>
            <a:ext cx="4608512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dirty="0" smtClean="0"/>
              <a:t>Na povrchu Slunce najdeme vrstvu, kterou vidíme, nazývanou </a:t>
            </a:r>
            <a:r>
              <a:rPr lang="cs-CZ" sz="2400" b="1" dirty="0" smtClean="0"/>
              <a:t>fotosféra</a:t>
            </a:r>
            <a:r>
              <a:rPr lang="cs-CZ" sz="2400" dirty="0" smtClean="0"/>
              <a:t>. V této vrstvě jsou často pozorovatelné sluneční skvrny </a:t>
            </a:r>
            <a:br>
              <a:rPr lang="cs-CZ" sz="2400" dirty="0" smtClean="0"/>
            </a:br>
            <a:r>
              <a:rPr lang="cs-CZ" sz="2400" dirty="0" smtClean="0"/>
              <a:t>a sluneční protuberance. 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2780928"/>
            <a:ext cx="3816424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chemeClr val="tx1"/>
                </a:solidFill>
                <a:cs typeface="Arial" charset="0"/>
              </a:rPr>
              <a:t>Protuberance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jsou oblaky plazmatu vybíhající </a:t>
            </a:r>
            <a:br>
              <a:rPr lang="cs-CZ" sz="2400" dirty="0" smtClean="0">
                <a:solidFill>
                  <a:schemeClr val="tx1"/>
                </a:solidFill>
                <a:cs typeface="Arial" charset="0"/>
              </a:rPr>
            </a:b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z fotosféry. Mají podobu smyček a často zasahují </a:t>
            </a:r>
            <a:br>
              <a:rPr lang="cs-CZ" sz="2400" dirty="0" smtClean="0">
                <a:solidFill>
                  <a:schemeClr val="tx1"/>
                </a:solidFill>
                <a:cs typeface="Arial" charset="0"/>
              </a:rPr>
            </a:b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až do sluneční koróny. </a:t>
            </a:r>
            <a:endParaRPr lang="cs-CZ" sz="20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1520" y="908720"/>
            <a:ext cx="3816424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Sluneční </a:t>
            </a:r>
            <a:r>
              <a:rPr lang="cs-CZ" sz="2400" b="1" dirty="0" smtClean="0">
                <a:solidFill>
                  <a:schemeClr val="tx1"/>
                </a:solidFill>
                <a:cs typeface="Arial" charset="0"/>
              </a:rPr>
              <a:t>koróna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je jasně zářící okraj Slunce. Pozorovatelná je pouze během zatmění Slunce.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Slunce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908720"/>
            <a:ext cx="8640960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Ve sluneční fotosféře se vyskytují sluneční skvrny, jejichž počet se mění. Jsou to místa s nižší teplotou. Podle počtu slunečních skvrn mluvíme o minimu a maximu sluneční činnosti.</a:t>
            </a:r>
            <a:endParaRPr lang="cs-CZ" sz="2400" b="1" dirty="0"/>
          </a:p>
        </p:txBody>
      </p:sp>
      <p:pic>
        <p:nvPicPr>
          <p:cNvPr id="19458" name="Picture 2" descr="Soubor:172197main NASA Flare Gband lg-withouttex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6395864" cy="4237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Slunce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908720"/>
            <a:ext cx="8640960" cy="16561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Ze Slunce neustále proudí nabité i nenabité částice, např. protony a elektrony. Mluvíme o tzv. slunečním větru. Při erupcích je ze Slunce odvržen velký oblak částic, které na Zemi mohou způsobit magnetické bouře nebo polární záře.</a:t>
            </a:r>
            <a:endParaRPr lang="cs-CZ" sz="2400" b="1" dirty="0"/>
          </a:p>
        </p:txBody>
      </p:sp>
      <p:pic>
        <p:nvPicPr>
          <p:cNvPr id="20482" name="Picture 2" descr="File:Magnetosphere schematic c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780928"/>
            <a:ext cx="4841842" cy="3816872"/>
          </a:xfrm>
          <a:prstGeom prst="rect">
            <a:avLst/>
          </a:prstGeom>
          <a:noFill/>
        </p:spPr>
      </p:pic>
      <p:pic>
        <p:nvPicPr>
          <p:cNvPr id="6" name="Picture 2" descr="Soubor:Polarlicht 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293096"/>
            <a:ext cx="345638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51520" y="980728"/>
            <a:ext cx="8640960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Použité zdroje:</a:t>
            </a:r>
          </a:p>
          <a:p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23528" y="1628800"/>
            <a:ext cx="849694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s-CZ" sz="1200" dirty="0" smtClean="0"/>
              <a:t>RAUNER, Karel, Václav HAVEL a Miroslav RANDA. NAKLADATELSTVÍ FRAUS. </a:t>
            </a:r>
            <a:r>
              <a:rPr lang="cs-CZ" sz="1200" i="1" dirty="0" smtClean="0"/>
              <a:t>Fyzika 9</a:t>
            </a:r>
            <a:r>
              <a:rPr lang="cs-CZ" sz="1200" dirty="0" smtClean="0"/>
              <a:t>: </a:t>
            </a:r>
            <a:r>
              <a:rPr lang="cs-CZ" sz="1200" i="1" dirty="0" smtClean="0"/>
              <a:t>učebnice pro základní školy a víceletá gymnázia</a:t>
            </a:r>
            <a:r>
              <a:rPr lang="cs-CZ" sz="1200" dirty="0" smtClean="0"/>
              <a:t>. 1. vydání. Plzeň: </a:t>
            </a:r>
            <a:r>
              <a:rPr lang="cs-CZ" sz="1200" dirty="0" err="1" smtClean="0"/>
              <a:t>Fraus</a:t>
            </a:r>
            <a:r>
              <a:rPr lang="cs-CZ" sz="1200" dirty="0" smtClean="0"/>
              <a:t>, 2007. ISBN 978-80-7238-617-8. 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/>
              <a:t>MICROSOFT CORPORATION. </a:t>
            </a:r>
            <a:r>
              <a:rPr lang="cs-CZ" sz="1200" i="1" dirty="0" smtClean="0"/>
              <a:t>Obrázky a jiný obsah</a:t>
            </a:r>
            <a:r>
              <a:rPr lang="cs-CZ" sz="1200" dirty="0" smtClean="0"/>
              <a:t> [online]. 2012 [cit. 2012-01-31]. Dostupné z: http://</a:t>
            </a:r>
            <a:r>
              <a:rPr lang="cs-CZ" sz="1200" dirty="0" smtClean="0"/>
              <a:t>office.microsoft.com</a:t>
            </a:r>
            <a:endParaRPr lang="cs-CZ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/>
              <a:t>SMITH, </a:t>
            </a:r>
            <a:r>
              <a:rPr lang="cs-CZ" sz="1200" dirty="0" err="1" smtClean="0"/>
              <a:t>Harman</a:t>
            </a:r>
            <a:r>
              <a:rPr lang="cs-CZ" sz="1200" dirty="0" smtClean="0"/>
              <a:t> a Laura GENEROSA. </a:t>
            </a:r>
            <a:r>
              <a:rPr lang="cs-CZ" sz="1200" dirty="0" err="1" smtClean="0"/>
              <a:t>Solar</a:t>
            </a:r>
            <a:r>
              <a:rPr lang="cs-CZ" sz="1200" dirty="0" smtClean="0"/>
              <a:t>_</a:t>
            </a:r>
            <a:r>
              <a:rPr lang="cs-CZ" sz="1200" dirty="0" err="1" smtClean="0"/>
              <a:t>sys.jpg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2005-08-16 [cit. 2012-03-20]. Dostupné z: http://</a:t>
            </a:r>
            <a:r>
              <a:rPr lang="cs-CZ" sz="1200" dirty="0" smtClean="0"/>
              <a:t>commons.wikimedia.org/wiki/File:Solar_sys.jpg</a:t>
            </a:r>
            <a:endParaRPr lang="cs-CZ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/>
              <a:t>NASA GODDARD LABORATORY FOR ATMOSPHERES. Sun_in_X-</a:t>
            </a:r>
            <a:r>
              <a:rPr lang="cs-CZ" sz="1200" dirty="0" err="1" smtClean="0"/>
              <a:t>Ray.png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2006-02-11 [cit. 2012-03-20]. Dostupné z: http://</a:t>
            </a:r>
            <a:r>
              <a:rPr lang="cs-CZ" sz="1200" dirty="0" smtClean="0"/>
              <a:t>cs.wikipedia.org/wiki/Soubor:Sun_in_X-Ray.png</a:t>
            </a:r>
            <a:endParaRPr lang="cs-CZ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/>
              <a:t>NASA / JAXA. 172197main_NASA_</a:t>
            </a:r>
            <a:r>
              <a:rPr lang="cs-CZ" sz="1200" dirty="0" err="1" smtClean="0"/>
              <a:t>Flare</a:t>
            </a:r>
            <a:r>
              <a:rPr lang="cs-CZ" sz="1200" dirty="0" smtClean="0"/>
              <a:t>_</a:t>
            </a:r>
            <a:r>
              <a:rPr lang="cs-CZ" sz="1200" dirty="0" err="1" smtClean="0"/>
              <a:t>Gband</a:t>
            </a:r>
            <a:r>
              <a:rPr lang="cs-CZ" sz="1200" dirty="0" smtClean="0"/>
              <a:t>_</a:t>
            </a:r>
            <a:r>
              <a:rPr lang="cs-CZ" sz="1200" dirty="0" err="1" smtClean="0"/>
              <a:t>lg</a:t>
            </a:r>
            <a:r>
              <a:rPr lang="cs-CZ" sz="1200" dirty="0" smtClean="0"/>
              <a:t>-</a:t>
            </a:r>
            <a:r>
              <a:rPr lang="cs-CZ" sz="1200" dirty="0" err="1" smtClean="0"/>
              <a:t>withouttext.jpg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2008-03-02 [cit. 2012-03-20]. Dostupné z: http://</a:t>
            </a:r>
            <a:r>
              <a:rPr lang="cs-CZ" sz="1200" dirty="0" smtClean="0"/>
              <a:t>cs.wikipedia.org/wiki/Soubor:172197main_NASA_Flare_Gband_lg-withouttext.jpg</a:t>
            </a:r>
            <a:endParaRPr lang="cs-CZ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/>
              <a:t>NASA. </a:t>
            </a:r>
            <a:r>
              <a:rPr lang="cs-CZ" sz="1200" dirty="0" err="1" smtClean="0"/>
              <a:t>Magnetosphere</a:t>
            </a:r>
            <a:r>
              <a:rPr lang="cs-CZ" sz="1200" dirty="0" smtClean="0"/>
              <a:t>_</a:t>
            </a:r>
            <a:r>
              <a:rPr lang="cs-CZ" sz="1200" dirty="0" err="1" smtClean="0"/>
              <a:t>schematic</a:t>
            </a:r>
            <a:r>
              <a:rPr lang="cs-CZ" sz="1200" dirty="0" smtClean="0"/>
              <a:t>_</a:t>
            </a:r>
            <a:r>
              <a:rPr lang="cs-CZ" sz="1200" dirty="0" err="1" smtClean="0"/>
              <a:t>cz.jpg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2007-12-11 [cit. 2012-03-20]. Dostupné z: http://</a:t>
            </a:r>
            <a:r>
              <a:rPr lang="cs-CZ" sz="1200" dirty="0" smtClean="0"/>
              <a:t>commons.wikimedia.org/wiki/File:Magnetosphere_schematic_cz.jpg</a:t>
            </a:r>
            <a:endParaRPr lang="cs-CZ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/>
              <a:t>STRANG, Senior </a:t>
            </a:r>
            <a:r>
              <a:rPr lang="cs-CZ" sz="1200" dirty="0" err="1" smtClean="0"/>
              <a:t>Airman</a:t>
            </a:r>
            <a:r>
              <a:rPr lang="cs-CZ" sz="1200" dirty="0" smtClean="0"/>
              <a:t> </a:t>
            </a:r>
            <a:r>
              <a:rPr lang="cs-CZ" sz="1200" dirty="0" err="1" smtClean="0"/>
              <a:t>Joshua</a:t>
            </a:r>
            <a:r>
              <a:rPr lang="cs-CZ" sz="1200" dirty="0" smtClean="0"/>
              <a:t>. </a:t>
            </a:r>
            <a:r>
              <a:rPr lang="cs-CZ" sz="1200" dirty="0" err="1" smtClean="0"/>
              <a:t>Polarlicht</a:t>
            </a:r>
            <a:r>
              <a:rPr lang="cs-CZ" sz="1200" dirty="0" smtClean="0"/>
              <a:t>_2.jpg. In: </a:t>
            </a:r>
            <a:r>
              <a:rPr lang="cs-CZ" sz="1200" i="1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2005-01-18 [cit. 2012-03-10]. Dostupné z: http://cs.wikipedia.org/wiki/Soubor:Polarlicht_2.jpg</a:t>
            </a:r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/>
            </a:r>
            <a:br>
              <a:rPr lang="cs-CZ" sz="1200" dirty="0" smtClean="0"/>
            </a:b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51520" y="188640"/>
            <a:ext cx="8640960" cy="50006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Slunce</a:t>
            </a:r>
          </a:p>
        </p:txBody>
      </p:sp>
    </p:spTree>
    <p:extLst>
      <p:ext uri="{BB962C8B-B14F-4D97-AF65-F5344CB8AC3E}">
        <p14:creationId xmlns:p14="http://schemas.microsoft.com/office/powerpoint/2010/main" val="378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521</Words>
  <Application>Microsoft Office PowerPoint</Application>
  <PresentationFormat>Předvádění na obrazovce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Prezentace aplikace PowerPoint</vt:lpstr>
      <vt:lpstr>Slunce</vt:lpstr>
      <vt:lpstr>Slunce</vt:lpstr>
      <vt:lpstr>Slunce</vt:lpstr>
      <vt:lpstr>Slunce</vt:lpstr>
      <vt:lpstr>Slunce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</dc:creator>
  <cp:lastModifiedBy>Tom</cp:lastModifiedBy>
  <cp:revision>371</cp:revision>
  <dcterms:created xsi:type="dcterms:W3CDTF">2012-01-30T16:05:08Z</dcterms:created>
  <dcterms:modified xsi:type="dcterms:W3CDTF">2013-06-19T16:52:52Z</dcterms:modified>
</cp:coreProperties>
</file>