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76" r:id="rId3"/>
    <p:sldId id="277" r:id="rId4"/>
    <p:sldId id="278" r:id="rId5"/>
    <p:sldId id="279" r:id="rId6"/>
    <p:sldId id="280" r:id="rId7"/>
    <p:sldId id="281" r:id="rId8"/>
    <p:sldId id="27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326" autoAdjust="0"/>
  </p:normalViewPr>
  <p:slideViewPr>
    <p:cSldViewPr snapToGrid="0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402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5/5e/JJ_Thoms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//upload.wikimedia.org/wikipedia/commons/d/d7/JJ_Thomson_exp2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f/ff/Plum_pudding_atom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c/c3/Rutherford_gold_foil_experiment_results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//upload.wikimedia.org/wikipedia/commons/6/6a/Ernest_Rutherford.jpg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lum_pudding_atom.sv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.wikipedia.org/w/index.php?title=Datei:Rutherford_Scattering.svg&amp;filetimestamp=20100309190247" TargetMode="External"/><Relationship Id="rId4" Type="http://schemas.openxmlformats.org/officeDocument/2006/relationships/hyperlink" Target="http://en.wikipedia.org/wiki/File:Rutherford_gold_foil_experiment_results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1912511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Atomy a záření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Historie objevu atomu a jeho struktury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VY_32_INOVACE_5_28_historie_objevu_atomu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Leden 2013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Prezentace seznamuje žáka s historií objevu atomu a jeho struktury.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9423" y="929417"/>
            <a:ext cx="8644568" cy="54726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Zopakujme si: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Všechny látky se skládají z atomů,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atomy jsou velmi malé </a:t>
            </a:r>
            <a:br>
              <a:rPr lang="cs-CZ" sz="2400" b="1" dirty="0" smtClean="0"/>
            </a:br>
            <a:r>
              <a:rPr lang="cs-CZ" sz="2400" dirty="0" smtClean="0"/>
              <a:t>(jsou velké asi 0,000 000 01 mm – do 1mm se jich vejde vedle sebe 10 miliónů </a:t>
            </a:r>
            <a:r>
              <a:rPr lang="cs-CZ" sz="2400" dirty="0" smtClean="0">
                <a:sym typeface="Wingdings" pitchFamily="2" charset="2"/>
              </a:rPr>
              <a:t></a:t>
            </a:r>
            <a:r>
              <a:rPr lang="cs-CZ" sz="2400" dirty="0" smtClean="0"/>
              <a:t>, všichni lidé na celé Zemi by atomy v kapce vody počítali 10 000 let)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skládají se z jádra </a:t>
            </a:r>
            <a:r>
              <a:rPr lang="cs-CZ" sz="2400" dirty="0" smtClean="0"/>
              <a:t>(protony a neutrony) </a:t>
            </a:r>
            <a:r>
              <a:rPr lang="cs-CZ" sz="2400" b="1" dirty="0" smtClean="0"/>
              <a:t>a obalu </a:t>
            </a:r>
            <a:r>
              <a:rPr lang="cs-CZ" sz="2400" dirty="0" smtClean="0"/>
              <a:t>(elektrony)</a:t>
            </a:r>
            <a:r>
              <a:rPr lang="cs-CZ" sz="2400" b="1" dirty="0" smtClean="0"/>
              <a:t>,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jádro je asi stotisíckrát menší než atom</a:t>
            </a:r>
            <a:br>
              <a:rPr lang="cs-CZ" sz="2400" b="1" dirty="0" smtClean="0"/>
            </a:br>
            <a:r>
              <a:rPr lang="cs-CZ" sz="2400" dirty="0" smtClean="0"/>
              <a:t>(kdybychom atom zvětšili do velikosti fotbalového hřiště, bude jádro uprostřed velké jako zrnko máku).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8720"/>
            <a:ext cx="86445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První představy o atomu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9716" y="1628800"/>
            <a:ext cx="8642764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antické Řecko, asi 5. století př. n. l., </a:t>
            </a:r>
            <a:br>
              <a:rPr lang="cs-CZ" sz="2400" b="1" dirty="0" smtClean="0"/>
            </a:br>
            <a:r>
              <a:rPr lang="cs-CZ" sz="2400" b="1" dirty="0" smtClean="0"/>
              <a:t>filozof </a:t>
            </a:r>
            <a:r>
              <a:rPr lang="cs-CZ" sz="2400" b="1" dirty="0" err="1" smtClean="0"/>
              <a:t>Démokritos</a:t>
            </a:r>
            <a:r>
              <a:rPr lang="cs-CZ" sz="2400" b="1" dirty="0" smtClean="0"/>
              <a:t> (asi 470 – 371 př. n. l.)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hmotu nelze dělit do nekonečna, </a:t>
            </a:r>
            <a:br>
              <a:rPr lang="cs-CZ" sz="2400" b="1" dirty="0" smtClean="0"/>
            </a:br>
            <a:r>
              <a:rPr lang="cs-CZ" sz="2400" b="1" dirty="0" smtClean="0"/>
              <a:t>existují nejmenší nedělitelné částice – atomy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důkaz ale chyběl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9716" y="3861048"/>
            <a:ext cx="86445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První důkazy o existenci atomu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9716" y="4581128"/>
            <a:ext cx="8644568" cy="20162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počátek 19. století, anglický chemik a fyzik John Dalton </a:t>
            </a:r>
            <a:r>
              <a:rPr lang="cs-CZ" sz="2400" dirty="0" smtClean="0"/>
              <a:t>[</a:t>
            </a:r>
            <a:r>
              <a:rPr lang="cs-CZ" sz="2400" dirty="0" err="1" smtClean="0"/>
              <a:t>džon</a:t>
            </a:r>
            <a:r>
              <a:rPr lang="cs-CZ" sz="2400" dirty="0" smtClean="0"/>
              <a:t> </a:t>
            </a:r>
            <a:r>
              <a:rPr lang="cs-CZ" sz="2400" dirty="0" err="1" smtClean="0"/>
              <a:t>doltn</a:t>
            </a:r>
            <a:r>
              <a:rPr lang="cs-CZ" sz="2400" dirty="0" smtClean="0"/>
              <a:t>]</a:t>
            </a:r>
            <a:r>
              <a:rPr lang="cs-CZ" sz="2400" b="1" dirty="0" smtClean="0"/>
              <a:t> (1766 – 1844)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zákon stálých poměrů slučovacích (např. 1g vodíku se sloučí beze zbytku s 8g kyslíku – vznikne 9g vody)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atomová hmotnost, dnes nukleonové číslo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pic>
        <p:nvPicPr>
          <p:cNvPr id="2050" name="Picture 2" descr="C:\Users\Tom\AppData\Local\Microsoft\Windows\Temporary Internet Files\Content.IE5\RWHRAINQ\MC9003536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25343"/>
            <a:ext cx="1282083" cy="1603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9716" y="1628800"/>
            <a:ext cx="8642764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err="1" smtClean="0"/>
              <a:t>Joseph</a:t>
            </a:r>
            <a:r>
              <a:rPr lang="cs-CZ" sz="2400" b="1" dirty="0" smtClean="0"/>
              <a:t> John </a:t>
            </a:r>
            <a:r>
              <a:rPr lang="cs-CZ" sz="2400" dirty="0" smtClean="0"/>
              <a:t>[</a:t>
            </a:r>
            <a:r>
              <a:rPr lang="cs-CZ" sz="2400" dirty="0" err="1" smtClean="0"/>
              <a:t>džousef</a:t>
            </a:r>
            <a:r>
              <a:rPr lang="cs-CZ" sz="2400" dirty="0" smtClean="0"/>
              <a:t> </a:t>
            </a:r>
            <a:r>
              <a:rPr lang="cs-CZ" sz="2400" dirty="0" err="1" smtClean="0"/>
              <a:t>džon</a:t>
            </a:r>
            <a:r>
              <a:rPr lang="cs-CZ" sz="2400" dirty="0" smtClean="0"/>
              <a:t>] </a:t>
            </a:r>
            <a:r>
              <a:rPr lang="cs-CZ" sz="2400" b="1" dirty="0" smtClean="0"/>
              <a:t>Thomson (1856 – 1940)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zkoumal katodové paprsky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v roce 1898 prohlásil, že katodové paprsky </a:t>
            </a:r>
            <a:br>
              <a:rPr lang="cs-CZ" sz="2400" b="1" dirty="0" smtClean="0"/>
            </a:br>
            <a:r>
              <a:rPr lang="cs-CZ" sz="2400" b="1" dirty="0" smtClean="0"/>
              <a:t>jsou tvořeny velmi malými </a:t>
            </a:r>
            <a:br>
              <a:rPr lang="cs-CZ" sz="2400" b="1" dirty="0" smtClean="0"/>
            </a:br>
            <a:r>
              <a:rPr lang="cs-CZ" sz="2400" b="1" dirty="0" smtClean="0"/>
              <a:t>zápornými částicemi – elektrony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pic>
        <p:nvPicPr>
          <p:cNvPr id="15" name="Picture 4" descr="File:JJ Thoms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700808"/>
            <a:ext cx="1584176" cy="177333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8720"/>
            <a:ext cx="86445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Objev elektronu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pic>
        <p:nvPicPr>
          <p:cNvPr id="3080" name="Picture 8" descr="File:JJ Thomson exp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077072"/>
            <a:ext cx="7593468" cy="2037582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251520" y="6093296"/>
            <a:ext cx="1656184" cy="504056"/>
          </a:xfrm>
          <a:prstGeom prst="wedgeRoundRectCallout">
            <a:avLst>
              <a:gd name="adj1" fmla="val 7196"/>
              <a:gd name="adj2" fmla="val -24190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katoda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 algn="ctr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07704" y="3933056"/>
            <a:ext cx="2880320" cy="504056"/>
          </a:xfrm>
          <a:prstGeom prst="wedgeRoundRectCallout">
            <a:avLst>
              <a:gd name="adj1" fmla="val -44276"/>
              <a:gd name="adj2" fmla="val 1579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katodové paprsky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 algn="ctr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5733256"/>
            <a:ext cx="4320480" cy="864096"/>
          </a:xfrm>
          <a:prstGeom prst="wedgeRoundRectCallout">
            <a:avLst>
              <a:gd name="adj1" fmla="val -8934"/>
              <a:gd name="adj2" fmla="val -980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katodové paprsky vychýlené elektrickým polem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 algn="ctr">
              <a:buFont typeface="+mj-lt"/>
              <a:buAutoNum type="arabicPeriod"/>
            </a:pP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8720"/>
            <a:ext cx="86445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První model atomu – Thomsonův (pudinkový </a:t>
            </a:r>
            <a:r>
              <a:rPr lang="cs-CZ" sz="2400" b="1" dirty="0" smtClean="0">
                <a:sym typeface="Wingdings" pitchFamily="2" charset="2"/>
              </a:rPr>
              <a:t>)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0618" y="1628800"/>
            <a:ext cx="8641862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1904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představa atomu jako koule, ve které je rozložena kladně nabitá hmota, ve které jsou rozmístěny elektrony podobně jako rozinky v pudinku</a:t>
            </a:r>
          </a:p>
        </p:txBody>
      </p:sp>
      <p:pic>
        <p:nvPicPr>
          <p:cNvPr id="19458" name="Picture 2" descr="Soubor:Plum pudding atom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73016"/>
            <a:ext cx="2810644" cy="2810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8720"/>
            <a:ext cx="86445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Objev atomového jádra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0618" y="1484784"/>
            <a:ext cx="8641862" cy="1584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1911, Ernest </a:t>
            </a:r>
            <a:r>
              <a:rPr lang="cs-CZ" sz="2400" b="1" dirty="0" err="1" smtClean="0"/>
              <a:t>Rutherford</a:t>
            </a:r>
            <a:r>
              <a:rPr lang="cs-CZ" sz="2400" dirty="0" smtClean="0"/>
              <a:t> [</a:t>
            </a:r>
            <a:r>
              <a:rPr lang="cs-CZ" sz="2400" dirty="0" err="1" smtClean="0"/>
              <a:t>ernst</a:t>
            </a:r>
            <a:r>
              <a:rPr lang="cs-CZ" sz="2400" dirty="0" smtClean="0"/>
              <a:t> </a:t>
            </a:r>
            <a:r>
              <a:rPr lang="cs-CZ" sz="2400" dirty="0" err="1" smtClean="0"/>
              <a:t>radzfór</a:t>
            </a:r>
            <a:r>
              <a:rPr lang="cs-CZ" sz="2400" dirty="0" smtClean="0"/>
              <a:t>]</a:t>
            </a:r>
            <a:r>
              <a:rPr lang="cs-CZ" sz="2400" b="1" dirty="0" smtClean="0"/>
              <a:t> (1871 – 1937)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tenkou zlatou fólii ostřeloval částicemi alfa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objevil velmi malé, kladně nabité atomové jádro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výsledky jeho pokusu vyvrátily pudinkový model</a:t>
            </a:r>
          </a:p>
        </p:txBody>
      </p:sp>
      <p:pic>
        <p:nvPicPr>
          <p:cNvPr id="20482" name="Picture 2" descr="File:Rutherford gold foil experiment result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84984"/>
            <a:ext cx="2131111" cy="3246064"/>
          </a:xfrm>
          <a:prstGeom prst="rect">
            <a:avLst/>
          </a:prstGeom>
          <a:noFill/>
        </p:spPr>
      </p:pic>
      <p:pic>
        <p:nvPicPr>
          <p:cNvPr id="20484" name="Picture 4" descr="http://upload.wikimedia.org/wikipedia/commons/thumb/d/df/Rutherford_Scattering.svg/1000px-Rutherford_Scattering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429000"/>
            <a:ext cx="5672579" cy="356238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251520" y="3284984"/>
            <a:ext cx="1656184" cy="792088"/>
          </a:xfrm>
          <a:prstGeom prst="wedgeRoundRectCallout">
            <a:avLst>
              <a:gd name="adj1" fmla="val 10412"/>
              <a:gd name="adj2" fmla="val 746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zdroj částic </a:t>
            </a:r>
          </a:p>
          <a:p>
            <a:pPr algn="ctr"/>
            <a:r>
              <a:rPr lang="cs-CZ" sz="2400" b="1" dirty="0" smtClean="0"/>
              <a:t>alfa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 algn="ctr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3728" y="3284984"/>
            <a:ext cx="1656184" cy="504056"/>
          </a:xfrm>
          <a:prstGeom prst="wedgeRoundRectCallout">
            <a:avLst>
              <a:gd name="adj1" fmla="val 69912"/>
              <a:gd name="adj2" fmla="val 28999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zlatá fólie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 algn="ctr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5013176"/>
            <a:ext cx="2736304" cy="1656184"/>
          </a:xfrm>
          <a:prstGeom prst="wedgeRoundRectCallout">
            <a:avLst>
              <a:gd name="adj1" fmla="val 77608"/>
              <a:gd name="adj2" fmla="val -261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kladná částice alfa vychýlená kladným jádrem atomu zlata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 algn="ctr">
              <a:buFont typeface="+mj-lt"/>
              <a:buAutoNum type="arabicPeriod"/>
            </a:pPr>
            <a:endParaRPr lang="cs-CZ" sz="2400" b="1" dirty="0"/>
          </a:p>
        </p:txBody>
      </p:sp>
      <p:pic>
        <p:nvPicPr>
          <p:cNvPr id="20486" name="Picture 6" descr="File:Ernest Rutherford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2500" r="12500" b="27046"/>
          <a:stretch>
            <a:fillRect/>
          </a:stretch>
        </p:blipFill>
        <p:spPr bwMode="auto">
          <a:xfrm>
            <a:off x="7740352" y="1556792"/>
            <a:ext cx="108012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8720"/>
            <a:ext cx="86445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Planetární model atomu (</a:t>
            </a:r>
            <a:r>
              <a:rPr lang="cs-CZ" sz="2400" b="1" dirty="0" err="1" smtClean="0"/>
              <a:t>Rutherfordův</a:t>
            </a:r>
            <a:r>
              <a:rPr lang="cs-CZ" sz="2400" b="1" dirty="0" smtClean="0"/>
              <a:t>) </a:t>
            </a:r>
            <a:br>
              <a:rPr lang="cs-CZ" sz="2400" b="1" dirty="0" smtClean="0"/>
            </a:b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0618" y="1484784"/>
            <a:ext cx="8641862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Kolem malého kladného atomového jádra obíhají záporné elektrony,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síla mezi kladným jádrem a zápornými elektrony je přitažlivá, podobně jako gravitační síla mezi Sluncem a planetami,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vznikl tak planetární model atomu.</a:t>
            </a:r>
          </a:p>
        </p:txBody>
      </p:sp>
      <p:pic>
        <p:nvPicPr>
          <p:cNvPr id="1029" name="Picture 5" descr="C:\Users\Tom\AppData\Local\Microsoft\Windows\Temporary Internet Files\Content.IE5\RWHRAINQ\MC9000831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89040"/>
            <a:ext cx="2592288" cy="2567525"/>
          </a:xfrm>
          <a:prstGeom prst="rect">
            <a:avLst/>
          </a:prstGeom>
          <a:noFill/>
        </p:spPr>
      </p:pic>
      <p:sp>
        <p:nvSpPr>
          <p:cNvPr id="16" name="Elipsa 15"/>
          <p:cNvSpPr/>
          <p:nvPr/>
        </p:nvSpPr>
        <p:spPr>
          <a:xfrm>
            <a:off x="5076056" y="3717032"/>
            <a:ext cx="2812312" cy="2664296"/>
          </a:xfrm>
          <a:prstGeom prst="ellipse">
            <a:avLst/>
          </a:prstGeom>
          <a:noFill/>
          <a:ln w="19050"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6658259" y="385513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5292080" y="458112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5868144" y="573325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6973416" y="4534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7380312" y="515719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6364309" y="547087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6804248" y="5877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-</a:t>
            </a:r>
            <a:endParaRPr lang="cs-CZ" sz="2000" b="1" dirty="0">
              <a:solidFill>
                <a:schemeClr val="bg1"/>
              </a:solidFill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6201551" y="4675654"/>
            <a:ext cx="728464" cy="661479"/>
            <a:chOff x="6228184" y="4649021"/>
            <a:chExt cx="728464" cy="661479"/>
          </a:xfrm>
        </p:grpSpPr>
        <p:sp>
          <p:nvSpPr>
            <p:cNvPr id="25" name="Elipsa 24"/>
            <p:cNvSpPr/>
            <p:nvPr/>
          </p:nvSpPr>
          <p:spPr>
            <a:xfrm>
              <a:off x="6300192" y="4725144"/>
              <a:ext cx="504056" cy="50405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19825" y="468647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524600" y="48055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6516216" y="49411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6228184" y="47971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6292747" y="464902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6372200" y="49411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338862" y="4782865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+</a:t>
              </a:r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214290"/>
            <a:ext cx="864096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Historie objevu atomu a jeho struktury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</a:t>
            </a:r>
            <a:r>
              <a:rPr lang="cs-CZ" sz="1200" smtClean="0"/>
              <a:t>2012-01-01</a:t>
            </a:r>
            <a:r>
              <a:rPr lang="cs-CZ" sz="1200" dirty="0" smtClean="0"/>
              <a:t>]. Dostupné z: </a:t>
            </a:r>
            <a:r>
              <a:rPr lang="cs-CZ" sz="1200" dirty="0" smtClean="0">
                <a:hlinkClick r:id="rId2"/>
              </a:rPr>
              <a:t>http://office.</a:t>
            </a:r>
            <a:r>
              <a:rPr lang="cs-CZ" sz="1200" dirty="0" err="1" smtClean="0">
                <a:hlinkClick r:id="rId2"/>
              </a:rPr>
              <a:t>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KURZON. JJ_Thomson_exp2.png.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2010-04-16 [cit. 2013-01-09]. Dostupné z: http://commons.wikimedia.org/wiki/File:JJ_Thomson_exp2.png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FASTFISSION. </a:t>
            </a:r>
            <a:r>
              <a:rPr lang="cs-CZ" sz="1200" dirty="0" err="1" smtClean="0"/>
              <a:t>Plum</a:t>
            </a:r>
            <a:r>
              <a:rPr lang="cs-CZ" sz="1200" dirty="0" smtClean="0"/>
              <a:t>_</a:t>
            </a:r>
            <a:r>
              <a:rPr lang="cs-CZ" sz="1200" dirty="0" err="1" smtClean="0"/>
              <a:t>pudding</a:t>
            </a:r>
            <a:r>
              <a:rPr lang="cs-CZ" sz="1200" dirty="0" smtClean="0"/>
              <a:t>_atom.</a:t>
            </a:r>
            <a:r>
              <a:rPr lang="cs-CZ" sz="1200" dirty="0" err="1" smtClean="0"/>
              <a:t>svg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2005 [cit. 2013-01-09]. Dostupné z: </a:t>
            </a:r>
            <a:r>
              <a:rPr lang="cs-CZ" sz="1200" dirty="0" smtClean="0">
                <a:hlinkClick r:id="rId3"/>
              </a:rPr>
              <a:t>http://cs.wikipedia.org/wiki/Soubor:Plum_pudding_atom.svg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FASTFISSION. </a:t>
            </a:r>
            <a:r>
              <a:rPr lang="cs-CZ" sz="1200" dirty="0" err="1" smtClean="0"/>
              <a:t>Rutherford</a:t>
            </a:r>
            <a:r>
              <a:rPr lang="cs-CZ" sz="1200" dirty="0" smtClean="0"/>
              <a:t>_</a:t>
            </a:r>
            <a:r>
              <a:rPr lang="cs-CZ" sz="1200" dirty="0" err="1" smtClean="0"/>
              <a:t>gold</a:t>
            </a:r>
            <a:r>
              <a:rPr lang="cs-CZ" sz="1200" dirty="0" smtClean="0"/>
              <a:t>_</a:t>
            </a:r>
            <a:r>
              <a:rPr lang="cs-CZ" sz="1200" dirty="0" err="1" smtClean="0"/>
              <a:t>foil</a:t>
            </a:r>
            <a:r>
              <a:rPr lang="cs-CZ" sz="1200" dirty="0" smtClean="0"/>
              <a:t>_experiment_</a:t>
            </a:r>
            <a:r>
              <a:rPr lang="cs-CZ" sz="1200" dirty="0" err="1" smtClean="0"/>
              <a:t>results.svg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2005 [cit. 2013-01-09]. Dostupné z: </a:t>
            </a:r>
            <a:r>
              <a:rPr lang="cs-CZ" sz="1200" dirty="0" smtClean="0">
                <a:hlinkClick r:id="rId4"/>
              </a:rPr>
              <a:t>http://en.wikipedia.org/wiki/File:Rutherford_gold_foil_experiment_results.svg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RAPHAEL, </a:t>
            </a:r>
            <a:r>
              <a:rPr lang="cs-CZ" sz="1200" dirty="0" err="1" smtClean="0"/>
              <a:t>Sundance</a:t>
            </a:r>
            <a:r>
              <a:rPr lang="cs-CZ" sz="1200" dirty="0" smtClean="0"/>
              <a:t> a FUJNKY. </a:t>
            </a:r>
            <a:r>
              <a:rPr lang="cs-CZ" sz="1200" dirty="0" err="1" smtClean="0"/>
              <a:t>Rutherford</a:t>
            </a:r>
            <a:r>
              <a:rPr lang="cs-CZ" sz="1200" dirty="0" smtClean="0"/>
              <a:t> </a:t>
            </a:r>
            <a:r>
              <a:rPr lang="cs-CZ" sz="1200" dirty="0" err="1" smtClean="0"/>
              <a:t>Scattering.svg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2012-03-09 [cit. 2013-01-09]. Dostupné z: </a:t>
            </a:r>
            <a:r>
              <a:rPr lang="cs-CZ" sz="1200" dirty="0" smtClean="0">
                <a:hlinkClick r:id="rId5"/>
              </a:rPr>
              <a:t>http://de.</a:t>
            </a:r>
            <a:r>
              <a:rPr lang="cs-CZ" sz="1200" dirty="0" err="1" smtClean="0">
                <a:hlinkClick r:id="rId5"/>
              </a:rPr>
              <a:t>wikipedia.org</a:t>
            </a:r>
            <a:r>
              <a:rPr lang="cs-CZ" sz="1200" dirty="0" smtClean="0">
                <a:hlinkClick r:id="rId5"/>
              </a:rPr>
              <a:t>/w/index.</a:t>
            </a:r>
            <a:r>
              <a:rPr lang="cs-CZ" sz="1200" dirty="0" err="1" smtClean="0">
                <a:hlinkClick r:id="rId5"/>
              </a:rPr>
              <a:t>php</a:t>
            </a:r>
            <a:r>
              <a:rPr lang="cs-CZ" sz="1200" dirty="0" smtClean="0">
                <a:hlinkClick r:id="rId5"/>
              </a:rPr>
              <a:t>?</a:t>
            </a:r>
            <a:r>
              <a:rPr lang="cs-CZ" sz="1200" dirty="0" err="1" smtClean="0">
                <a:hlinkClick r:id="rId5"/>
              </a:rPr>
              <a:t>title</a:t>
            </a:r>
            <a:r>
              <a:rPr lang="cs-CZ" sz="1200" dirty="0" smtClean="0">
                <a:hlinkClick r:id="rId5"/>
              </a:rPr>
              <a:t>=</a:t>
            </a:r>
            <a:r>
              <a:rPr lang="cs-CZ" sz="1200" dirty="0" err="1" smtClean="0">
                <a:hlinkClick r:id="rId5"/>
              </a:rPr>
              <a:t>Datei</a:t>
            </a:r>
            <a:r>
              <a:rPr lang="cs-CZ" sz="1200" dirty="0" smtClean="0">
                <a:hlinkClick r:id="rId5"/>
              </a:rPr>
              <a:t>:</a:t>
            </a:r>
            <a:r>
              <a:rPr lang="cs-CZ" sz="1200" dirty="0" err="1" smtClean="0">
                <a:hlinkClick r:id="rId5"/>
              </a:rPr>
              <a:t>Rutherford</a:t>
            </a:r>
            <a:r>
              <a:rPr lang="cs-CZ" sz="1200" dirty="0" smtClean="0">
                <a:hlinkClick r:id="rId5"/>
              </a:rPr>
              <a:t>_</a:t>
            </a:r>
            <a:r>
              <a:rPr lang="cs-CZ" sz="1200" dirty="0" err="1" smtClean="0">
                <a:hlinkClick r:id="rId5"/>
              </a:rPr>
              <a:t>Scattering.svg</a:t>
            </a:r>
            <a:r>
              <a:rPr lang="cs-CZ" sz="1200" dirty="0" smtClean="0">
                <a:hlinkClick r:id="rId5"/>
              </a:rPr>
              <a:t>&amp;</a:t>
            </a:r>
            <a:r>
              <a:rPr lang="cs-CZ" sz="1200" dirty="0" err="1" smtClean="0">
                <a:hlinkClick r:id="rId5"/>
              </a:rPr>
              <a:t>filetimestamp</a:t>
            </a:r>
            <a:r>
              <a:rPr lang="cs-CZ" sz="1200" dirty="0" smtClean="0">
                <a:hlinkClick r:id="rId5"/>
              </a:rPr>
              <a:t>=20100309190247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JJ_Thomson.</a:t>
            </a:r>
            <a:r>
              <a:rPr lang="cs-CZ" sz="1200" dirty="0" err="1" smtClean="0"/>
              <a:t>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2006 [cit. 2013-01-09]. Dostupné z: http://commons.wikimedia.org/wiki/File:JJ_Thomson.jpg?uselang=cs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584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Historie objevu atomu a jeho struktury</vt:lpstr>
      <vt:lpstr>Historie objevu atomu a jeho struktury</vt:lpstr>
      <vt:lpstr>Historie objevu atomu a jeho struktury</vt:lpstr>
      <vt:lpstr>Historie objevu atomu a jeho struktury</vt:lpstr>
      <vt:lpstr>Historie objevu atomu a jeho struktury</vt:lpstr>
      <vt:lpstr>Historie objevu atomu a jeho struktury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348</cp:revision>
  <dcterms:created xsi:type="dcterms:W3CDTF">2012-01-30T16:05:08Z</dcterms:created>
  <dcterms:modified xsi:type="dcterms:W3CDTF">2013-01-10T17:39:06Z</dcterms:modified>
</cp:coreProperties>
</file>