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81" r:id="rId3"/>
    <p:sldId id="285" r:id="rId4"/>
    <p:sldId id="283" r:id="rId5"/>
    <p:sldId id="284" r:id="rId6"/>
    <p:sldId id="286" r:id="rId7"/>
    <p:sldId id="28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 autoAdjust="0"/>
    <p:restoredTop sz="95326" autoAdjust="0"/>
  </p:normalViewPr>
  <p:slideViewPr>
    <p:cSldViewPr snapToGrid="0">
      <p:cViewPr varScale="1">
        <p:scale>
          <a:sx n="108" d="100"/>
          <a:sy n="108" d="100"/>
        </p:scale>
        <p:origin x="-1014" y="-78"/>
      </p:cViewPr>
      <p:guideLst>
        <p:guide orient="horz" pos="2160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02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34239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Atomy a záření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Jádro atomu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VY_32_INOVACE_8_28_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jadro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_atomu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Leden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Prezentace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seznamuje žáka se strukturou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jádra atomu.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Jádro atomu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39697" y="898855"/>
            <a:ext cx="8646851" cy="8056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Připomeňme si, že jádro atomu je vzhledem k velikosti atomu velmi malé (100 000 krát menší).</a:t>
            </a:r>
          </a:p>
          <a:p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0700" y="3429000"/>
            <a:ext cx="3264857" cy="16268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Počet protonů v jádře označujeme </a:t>
            </a:r>
            <a:r>
              <a:rPr lang="cs-CZ" sz="2400" b="1" i="1" dirty="0" smtClean="0"/>
              <a:t>Z</a:t>
            </a:r>
            <a:r>
              <a:rPr lang="cs-CZ" sz="2400" b="1" dirty="0" smtClean="0"/>
              <a:t>. </a:t>
            </a:r>
          </a:p>
          <a:p>
            <a:r>
              <a:rPr lang="cs-CZ" sz="2400" b="1" dirty="0" smtClean="0"/>
              <a:t>Je to </a:t>
            </a:r>
            <a:r>
              <a:rPr lang="cs-CZ" sz="2400" b="1" dirty="0" smtClean="0">
                <a:solidFill>
                  <a:srgbClr val="C00000"/>
                </a:solidFill>
              </a:rPr>
              <a:t>protonové číslo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8099" y="1939022"/>
            <a:ext cx="8646851" cy="11859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 roce 1932 byla objevena nová částice – </a:t>
            </a:r>
            <a:r>
              <a:rPr lang="cs-CZ" sz="2400" b="1" dirty="0" smtClean="0">
                <a:solidFill>
                  <a:schemeClr val="accent3"/>
                </a:solidFill>
              </a:rPr>
              <a:t>neutron</a:t>
            </a:r>
            <a:r>
              <a:rPr lang="cs-CZ" sz="2400" b="1" dirty="0" smtClean="0">
                <a:solidFill>
                  <a:schemeClr val="tx1"/>
                </a:solidFill>
              </a:rPr>
              <a:t>. Je to částice s přibližně stejnou hmotností jako proton, nemá však elektrický náboj. Protony a neutrony nazýváme nukleony.</a:t>
            </a:r>
          </a:p>
          <a:p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8099" y="5273337"/>
            <a:ext cx="8646851" cy="5038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Ve zbytku neutrálního atomu – v obalu – je </a:t>
            </a:r>
            <a:r>
              <a:rPr lang="cs-CZ" sz="2400" b="1" i="1" dirty="0" smtClean="0">
                <a:solidFill>
                  <a:schemeClr val="tx1"/>
                </a:solidFill>
              </a:rPr>
              <a:t>Z</a:t>
            </a:r>
            <a:r>
              <a:rPr lang="cs-CZ" sz="2400" b="1" dirty="0" smtClean="0">
                <a:solidFill>
                  <a:schemeClr val="tx1"/>
                </a:solidFill>
              </a:rPr>
              <a:t> elektronů.</a:t>
            </a:r>
          </a:p>
          <a:p>
            <a:endParaRPr lang="cs-CZ" sz="2400" b="1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3826654" y="3623576"/>
            <a:ext cx="1233139" cy="1376040"/>
            <a:chOff x="3826654" y="3623576"/>
            <a:chExt cx="1233139" cy="1376040"/>
          </a:xfrm>
        </p:grpSpPr>
        <p:sp>
          <p:nvSpPr>
            <p:cNvPr id="14" name="Elipsa 13"/>
            <p:cNvSpPr/>
            <p:nvPr/>
          </p:nvSpPr>
          <p:spPr>
            <a:xfrm>
              <a:off x="3915430" y="3666485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22" name="Elipsa 21"/>
            <p:cNvSpPr/>
            <p:nvPr/>
          </p:nvSpPr>
          <p:spPr>
            <a:xfrm>
              <a:off x="4581525" y="3693120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16" name="Elipsa 15"/>
            <p:cNvSpPr/>
            <p:nvPr/>
          </p:nvSpPr>
          <p:spPr>
            <a:xfrm>
              <a:off x="4161339" y="4145880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19" name="Elipsa 18"/>
            <p:cNvSpPr/>
            <p:nvPr/>
          </p:nvSpPr>
          <p:spPr>
            <a:xfrm>
              <a:off x="4581525" y="4119248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11" name="Elipsa 10"/>
            <p:cNvSpPr/>
            <p:nvPr/>
          </p:nvSpPr>
          <p:spPr>
            <a:xfrm>
              <a:off x="3848848" y="4212462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12" name="Elipsa 11"/>
            <p:cNvSpPr/>
            <p:nvPr/>
          </p:nvSpPr>
          <p:spPr>
            <a:xfrm>
              <a:off x="4019004" y="4489150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15" name="Elipsa 14"/>
            <p:cNvSpPr/>
            <p:nvPr/>
          </p:nvSpPr>
          <p:spPr>
            <a:xfrm>
              <a:off x="4466031" y="3833682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17" name="Elipsa 16"/>
            <p:cNvSpPr/>
            <p:nvPr/>
          </p:nvSpPr>
          <p:spPr>
            <a:xfrm>
              <a:off x="4342391" y="4546855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13" name="Elipsa 12"/>
            <p:cNvSpPr/>
            <p:nvPr/>
          </p:nvSpPr>
          <p:spPr>
            <a:xfrm>
              <a:off x="4581525" y="4259810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18" name="Elipsa 17"/>
            <p:cNvSpPr/>
            <p:nvPr/>
          </p:nvSpPr>
          <p:spPr>
            <a:xfrm>
              <a:off x="3826654" y="3870673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20" name="Elipsa 19"/>
            <p:cNvSpPr/>
            <p:nvPr/>
          </p:nvSpPr>
          <p:spPr>
            <a:xfrm>
              <a:off x="4103257" y="3623576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23" name="Elipsa 22"/>
            <p:cNvSpPr/>
            <p:nvPr/>
          </p:nvSpPr>
          <p:spPr>
            <a:xfrm>
              <a:off x="4103257" y="3968326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5433135" y="3412724"/>
            <a:ext cx="3463770" cy="16164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Celkový počet protonů a neutronů označujeme </a:t>
            </a:r>
            <a:r>
              <a:rPr lang="cs-CZ" sz="2400" b="1" i="1" dirty="0" smtClean="0"/>
              <a:t>A</a:t>
            </a:r>
            <a:r>
              <a:rPr lang="cs-CZ" sz="2400" b="1" dirty="0" smtClean="0"/>
              <a:t>. Je to </a:t>
            </a:r>
            <a:r>
              <a:rPr lang="cs-CZ" sz="2400" b="1" dirty="0" smtClean="0">
                <a:solidFill>
                  <a:srgbClr val="C00000"/>
                </a:solidFill>
              </a:rPr>
              <a:t>nukleonové číslo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58099" y="6055681"/>
            <a:ext cx="8646851" cy="5038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Jádro na obr. má </a:t>
            </a:r>
            <a:r>
              <a:rPr lang="cs-CZ" sz="2400" b="1" i="1" dirty="0" smtClean="0">
                <a:solidFill>
                  <a:schemeClr val="tx1"/>
                </a:solidFill>
              </a:rPr>
              <a:t>Z = 6 </a:t>
            </a:r>
            <a:r>
              <a:rPr lang="cs-CZ" sz="2400" b="1" dirty="0" smtClean="0">
                <a:solidFill>
                  <a:schemeClr val="tx1"/>
                </a:solidFill>
              </a:rPr>
              <a:t>a </a:t>
            </a:r>
            <a:r>
              <a:rPr lang="cs-CZ" sz="2400" b="1" i="1" dirty="0" err="1" smtClean="0">
                <a:solidFill>
                  <a:schemeClr val="tx1"/>
                </a:solidFill>
              </a:rPr>
              <a:t>A</a:t>
            </a:r>
            <a:r>
              <a:rPr lang="cs-CZ" sz="2400" b="1" i="1" dirty="0" smtClean="0">
                <a:solidFill>
                  <a:schemeClr val="tx1"/>
                </a:solidFill>
              </a:rPr>
              <a:t> = 12</a:t>
            </a:r>
            <a:r>
              <a:rPr lang="cs-CZ" sz="2400" b="1" dirty="0" smtClean="0">
                <a:solidFill>
                  <a:schemeClr val="tx1"/>
                </a:solidFill>
              </a:rPr>
              <a:t>. Jedná se o jádro atomu uhlíku.</a:t>
            </a:r>
          </a:p>
          <a:p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9" grpId="0" animBg="1"/>
      <p:bldP spid="10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Jádro atomu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39697" y="898855"/>
            <a:ext cx="8646851" cy="12229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Protony jsou kladné, jejich náboj je roven elementárnímu náboji </a:t>
            </a:r>
            <a:r>
              <a:rPr lang="cs-CZ" sz="2400" b="1" i="1" dirty="0" err="1" smtClean="0">
                <a:solidFill>
                  <a:schemeClr val="tx1"/>
                </a:solidFill>
              </a:rPr>
              <a:t>e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Neutrony jsou bez náboje.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Elektrony mají náboj záporný </a:t>
            </a:r>
            <a:r>
              <a:rPr lang="cs-CZ" sz="2400" b="1" i="1" dirty="0" smtClean="0">
                <a:solidFill>
                  <a:schemeClr val="tx1"/>
                </a:solidFill>
              </a:rPr>
              <a:t>–</a:t>
            </a:r>
            <a:r>
              <a:rPr lang="cs-CZ" sz="2400" b="1" i="1" dirty="0" err="1" smtClean="0">
                <a:solidFill>
                  <a:schemeClr val="tx1"/>
                </a:solidFill>
              </a:rPr>
              <a:t>e</a:t>
            </a:r>
            <a:r>
              <a:rPr lang="cs-CZ" sz="2400" b="1" dirty="0" smtClean="0">
                <a:solidFill>
                  <a:schemeClr val="tx1"/>
                </a:solidFill>
              </a:rPr>
              <a:t>. </a:t>
            </a:r>
          </a:p>
          <a:p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8099" y="2352583"/>
            <a:ext cx="8646851" cy="15802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Hmotnost protonu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je 0,000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001 67 kg.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Neutron má hmotnost o něco málo větší než proton.</a:t>
            </a:r>
          </a:p>
          <a:p>
            <a:r>
              <a:rPr lang="cs-CZ" sz="2400" b="1" dirty="0" smtClean="0"/>
              <a:t>Elektron má hmotnost přibližně 1800 krát menší než proton.</a:t>
            </a:r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58100" y="4164736"/>
            <a:ext cx="4624618" cy="12506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Kdyby se vyrobila špendlíková hlavička jen z nukleonů, měla by hmotnost 1 000 </a:t>
            </a:r>
            <a:r>
              <a:rPr lang="cs-CZ" sz="2400" b="1" dirty="0" err="1" smtClean="0">
                <a:solidFill>
                  <a:schemeClr val="tx1"/>
                </a:solidFill>
              </a:rPr>
              <a:t>000</a:t>
            </a:r>
            <a:r>
              <a:rPr lang="cs-CZ" sz="2400" b="1" dirty="0" smtClean="0">
                <a:solidFill>
                  <a:schemeClr val="tx1"/>
                </a:solidFill>
              </a:rPr>
              <a:t> t!</a:t>
            </a:r>
          </a:p>
          <a:p>
            <a:endParaRPr lang="cs-CZ" sz="2400" b="1" dirty="0"/>
          </a:p>
        </p:txBody>
      </p:sp>
      <p:pic>
        <p:nvPicPr>
          <p:cNvPr id="18435" name="Picture 3" descr="C:\Users\Tom\AppData\Local\Microsoft\Windows\Temporary Internet Files\Content.IE5\VVK7WOVV\MP9004424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927" y="4151049"/>
            <a:ext cx="3746376" cy="2497585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221942" y="5714251"/>
            <a:ext cx="5504155" cy="9262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1 000 000 t je hmotnost stejná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jako 50 000 naložených kamionů!</a:t>
            </a:r>
          </a:p>
          <a:p>
            <a:pPr algn="ctr"/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2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Jádro atomu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39697" y="898855"/>
            <a:ext cx="8646851" cy="8234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Látce, která je složena z atomů se stejným Z i stejným A, říkáme nuklid.</a:t>
            </a:r>
          </a:p>
          <a:p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58099" y="1912389"/>
            <a:ext cx="8646851" cy="5112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Atom nuklidu se značí následovně:</a:t>
            </a:r>
          </a:p>
          <a:p>
            <a:endParaRPr lang="cs-CZ" sz="2400" b="1" dirty="0"/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/>
        </p:nvGraphicFramePr>
        <p:xfrm>
          <a:off x="1311182" y="3429000"/>
          <a:ext cx="2126942" cy="1914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3" imgW="253800" imgH="228600" progId="Equation.3">
                  <p:embed/>
                </p:oleObj>
              </mc:Choice>
              <mc:Fallback>
                <p:oleObj name="Rovnice" r:id="rId3" imgW="253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182" y="3429000"/>
                        <a:ext cx="2126942" cy="1914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258100" y="2917785"/>
            <a:ext cx="2573878" cy="511215"/>
          </a:xfrm>
          <a:prstGeom prst="wedgeRoundRectCallout">
            <a:avLst>
              <a:gd name="adj1" fmla="val 18142"/>
              <a:gd name="adj2" fmla="val 10070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Nukleonové číslo</a:t>
            </a:r>
          </a:p>
          <a:p>
            <a:endParaRPr lang="cs-CZ" sz="24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24069" y="5786752"/>
            <a:ext cx="2341578" cy="511215"/>
          </a:xfrm>
          <a:prstGeom prst="wedgeRoundRectCallout">
            <a:avLst>
              <a:gd name="adj1" fmla="val 12531"/>
              <a:gd name="adj2" fmla="val -16672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Protonové číslo</a:t>
            </a:r>
          </a:p>
          <a:p>
            <a:endParaRPr lang="cs-CZ" sz="24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526562" y="3682744"/>
            <a:ext cx="1657997" cy="1306507"/>
          </a:xfrm>
          <a:prstGeom prst="wedgeRoundRectCallout">
            <a:avLst>
              <a:gd name="adj1" fmla="val -73955"/>
              <a:gd name="adj2" fmla="val 625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Chemická značka prvku</a:t>
            </a:r>
          </a:p>
          <a:p>
            <a:endParaRPr lang="cs-CZ" sz="24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619564" y="3565855"/>
            <a:ext cx="3249227" cy="5112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Např. nuklid uhlíku:</a:t>
            </a:r>
          </a:p>
          <a:p>
            <a:endParaRPr lang="cs-CZ" sz="2400" b="1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513064" y="4165847"/>
          <a:ext cx="2020888" cy="202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e" r:id="rId5" imgW="241200" imgH="241200" progId="Equation.3">
                  <p:embed/>
                </p:oleObj>
              </mc:Choice>
              <mc:Fallback>
                <p:oleObj name="Rovnice" r:id="rId5" imgW="2412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064" y="4165847"/>
                        <a:ext cx="2020888" cy="202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7502008" y="4440322"/>
            <a:ext cx="1233139" cy="1376040"/>
            <a:chOff x="7502008" y="4440322"/>
            <a:chExt cx="1233139" cy="1376040"/>
          </a:xfrm>
        </p:grpSpPr>
        <p:sp>
          <p:nvSpPr>
            <p:cNvPr id="33" name="Elipsa 32"/>
            <p:cNvSpPr/>
            <p:nvPr/>
          </p:nvSpPr>
          <p:spPr>
            <a:xfrm>
              <a:off x="7590784" y="4483231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34" name="Elipsa 33"/>
            <p:cNvSpPr/>
            <p:nvPr/>
          </p:nvSpPr>
          <p:spPr>
            <a:xfrm>
              <a:off x="8256879" y="4509866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35" name="Elipsa 34"/>
            <p:cNvSpPr/>
            <p:nvPr/>
          </p:nvSpPr>
          <p:spPr>
            <a:xfrm>
              <a:off x="7836693" y="4962626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36" name="Elipsa 35"/>
            <p:cNvSpPr/>
            <p:nvPr/>
          </p:nvSpPr>
          <p:spPr>
            <a:xfrm>
              <a:off x="8256879" y="4935994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37" name="Elipsa 36"/>
            <p:cNvSpPr/>
            <p:nvPr/>
          </p:nvSpPr>
          <p:spPr>
            <a:xfrm>
              <a:off x="7524202" y="5029208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38" name="Elipsa 37"/>
            <p:cNvSpPr/>
            <p:nvPr/>
          </p:nvSpPr>
          <p:spPr>
            <a:xfrm>
              <a:off x="7694358" y="5305896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39" name="Elipsa 38"/>
            <p:cNvSpPr/>
            <p:nvPr/>
          </p:nvSpPr>
          <p:spPr>
            <a:xfrm>
              <a:off x="8141385" y="4650428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40" name="Elipsa 39"/>
            <p:cNvSpPr/>
            <p:nvPr/>
          </p:nvSpPr>
          <p:spPr>
            <a:xfrm>
              <a:off x="8017745" y="5363601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41" name="Elipsa 40"/>
            <p:cNvSpPr/>
            <p:nvPr/>
          </p:nvSpPr>
          <p:spPr>
            <a:xfrm>
              <a:off x="8256879" y="5076556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  <p:sp>
          <p:nvSpPr>
            <p:cNvPr id="42" name="Elipsa 41"/>
            <p:cNvSpPr/>
            <p:nvPr/>
          </p:nvSpPr>
          <p:spPr>
            <a:xfrm>
              <a:off x="7502008" y="4687419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43" name="Elipsa 42"/>
            <p:cNvSpPr/>
            <p:nvPr/>
          </p:nvSpPr>
          <p:spPr>
            <a:xfrm>
              <a:off x="7778611" y="4440322"/>
              <a:ext cx="478268" cy="45276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400" dirty="0"/>
            </a:p>
          </p:txBody>
        </p:sp>
        <p:sp>
          <p:nvSpPr>
            <p:cNvPr id="44" name="Elipsa 43"/>
            <p:cNvSpPr/>
            <p:nvPr/>
          </p:nvSpPr>
          <p:spPr>
            <a:xfrm>
              <a:off x="7778611" y="4785072"/>
              <a:ext cx="478268" cy="452761"/>
            </a:xfrm>
            <a:prstGeom prst="ellipse">
              <a:avLst/>
            </a:prstGeom>
            <a:ln w="19050"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dirty="0" smtClean="0"/>
                <a:t>+</a:t>
              </a:r>
              <a:endParaRPr lang="cs-CZ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29" grpId="0" animBg="1"/>
      <p:bldP spid="30" grpId="0" animBg="1"/>
      <p:bldP spid="31" grpId="0" animBg="1"/>
      <p:bldP spid="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ipsa 18"/>
          <p:cNvSpPr/>
          <p:nvPr/>
        </p:nvSpPr>
        <p:spPr>
          <a:xfrm>
            <a:off x="6747675" y="5002567"/>
            <a:ext cx="478268" cy="452761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Jádro atomu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39697" y="898855"/>
            <a:ext cx="8646851" cy="15868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Atomy stejného prvku mají stejný počet protonů (mají stejné protonové číslo Z). Mohou se však lišit počtem neutronů (mají různé nukleonové číslo A). Tyto odlišné druhy jednoho prvku nazýváme </a:t>
            </a:r>
            <a:r>
              <a:rPr lang="cs-CZ" sz="2400" b="1" dirty="0" smtClean="0">
                <a:solidFill>
                  <a:schemeClr val="accent3"/>
                </a:solidFill>
              </a:rPr>
              <a:t>izotopy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cs-CZ" sz="2400" b="1" dirty="0"/>
          </a:p>
        </p:txBody>
      </p:sp>
      <p:sp>
        <p:nvSpPr>
          <p:cNvPr id="15" name="Elipsa 14"/>
          <p:cNvSpPr/>
          <p:nvPr/>
        </p:nvSpPr>
        <p:spPr>
          <a:xfrm>
            <a:off x="6845246" y="4637103"/>
            <a:ext cx="478268" cy="452761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20" name="Elipsa 19"/>
          <p:cNvSpPr/>
          <p:nvPr/>
        </p:nvSpPr>
        <p:spPr>
          <a:xfrm>
            <a:off x="3890191" y="4711082"/>
            <a:ext cx="478268" cy="452761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23" name="Elipsa 22"/>
          <p:cNvSpPr/>
          <p:nvPr/>
        </p:nvSpPr>
        <p:spPr>
          <a:xfrm>
            <a:off x="1244647" y="4816135"/>
            <a:ext cx="478268" cy="452761"/>
          </a:xfrm>
          <a:prstGeom prst="ellipse">
            <a:avLst/>
          </a:prstGeom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+</a:t>
            </a:r>
            <a:endParaRPr lang="cs-CZ" sz="24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58099" y="2782401"/>
            <a:ext cx="8646851" cy="51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Prohlédněte si např. jádra izotopů vodíku.</a:t>
            </a:r>
          </a:p>
          <a:p>
            <a:endParaRPr lang="cs-CZ" sz="2400" b="1" dirty="0"/>
          </a:p>
        </p:txBody>
      </p:sp>
      <p:sp>
        <p:nvSpPr>
          <p:cNvPr id="13" name="Elipsa 12"/>
          <p:cNvSpPr/>
          <p:nvPr/>
        </p:nvSpPr>
        <p:spPr>
          <a:xfrm>
            <a:off x="4013353" y="4974453"/>
            <a:ext cx="478268" cy="452761"/>
          </a:xfrm>
          <a:prstGeom prst="ellipse">
            <a:avLst/>
          </a:prstGeom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+</a:t>
            </a:r>
            <a:endParaRPr lang="cs-CZ" sz="2400" dirty="0"/>
          </a:p>
        </p:txBody>
      </p:sp>
      <p:sp>
        <p:nvSpPr>
          <p:cNvPr id="22" name="Elipsa 21"/>
          <p:cNvSpPr/>
          <p:nvPr/>
        </p:nvSpPr>
        <p:spPr>
          <a:xfrm>
            <a:off x="7093905" y="4940424"/>
            <a:ext cx="478268" cy="452761"/>
          </a:xfrm>
          <a:prstGeom prst="ellipse">
            <a:avLst/>
          </a:prstGeom>
          <a:ln w="1905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+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2560" y="5652107"/>
            <a:ext cx="1748902" cy="9262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lehký vodík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(</a:t>
            </a:r>
            <a:r>
              <a:rPr lang="cs-CZ" sz="2400" b="1" dirty="0" err="1" smtClean="0">
                <a:solidFill>
                  <a:schemeClr val="tx1"/>
                </a:solidFill>
              </a:rPr>
              <a:t>protium</a:t>
            </a:r>
            <a:r>
              <a:rPr lang="cs-CZ" sz="24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2950" y="5653587"/>
            <a:ext cx="1924975" cy="9336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těžký vodík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(deuterium)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914839" y="5646189"/>
            <a:ext cx="2439047" cy="9321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supertěžký vodík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(tritium)</a:t>
            </a:r>
          </a:p>
          <a:p>
            <a:pPr algn="ctr"/>
            <a:endParaRPr lang="cs-CZ" sz="2400" b="1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20593" y="3650941"/>
          <a:ext cx="8318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Rovnice" r:id="rId3" imgW="228600" imgH="228600" progId="Equation.3">
                  <p:embed/>
                </p:oleObj>
              </mc:Choice>
              <mc:Fallback>
                <p:oleObj name="Rovnice" r:id="rId3" imgW="228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593" y="3650941"/>
                        <a:ext cx="83185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703637" y="3650941"/>
          <a:ext cx="8778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Rovnice" r:id="rId5" imgW="241200" imgH="228600" progId="Equation.3">
                  <p:embed/>
                </p:oleObj>
              </mc:Choice>
              <mc:Fallback>
                <p:oleObj name="Rovnice" r:id="rId5" imgW="2412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7" y="3650941"/>
                        <a:ext cx="87788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650037" y="3650941"/>
          <a:ext cx="8318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Rovnice" r:id="rId7" imgW="228600" imgH="228600" progId="Equation.3">
                  <p:embed/>
                </p:oleObj>
              </mc:Choice>
              <mc:Fallback>
                <p:oleObj name="Rovnice" r:id="rId7" imgW="228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037" y="3650941"/>
                        <a:ext cx="83185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5" grpId="0" animBg="1"/>
      <p:bldP spid="20" grpId="0" animBg="1"/>
      <p:bldP spid="23" grpId="0" animBg="1"/>
      <p:bldP spid="26" grpId="0" animBg="1"/>
      <p:bldP spid="13" grpId="0" animBg="1"/>
      <p:bldP spid="22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Jádro atomu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239697" y="898856"/>
                <a:ext cx="8646851" cy="5079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r>
                  <a:rPr lang="cs-CZ" sz="2400" b="1" dirty="0" smtClean="0">
                    <a:solidFill>
                      <a:schemeClr val="tx1"/>
                    </a:solidFill>
                  </a:rPr>
                  <a:t>Kolik je kterých částic v neutrálním atomu uranu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24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cs-CZ" sz="2400" b="0" i="1" smtClean="0">
                            <a:latin typeface="Cambria Math"/>
                          </a:rPr>
                          <m:t>92</m:t>
                        </m:r>
                      </m:sub>
                      <m:sup>
                        <m:r>
                          <a:rPr lang="cs-CZ" sz="2400" b="0" i="1" smtClean="0">
                            <a:latin typeface="Cambria Math"/>
                          </a:rPr>
                          <m:t>238</m:t>
                        </m:r>
                      </m:sup>
                      <m:e>
                        <m:r>
                          <a:rPr lang="cs-CZ" sz="2400" b="1" i="1" smtClean="0">
                            <a:latin typeface="Cambria Math"/>
                          </a:rPr>
                          <m:t>𝑼</m:t>
                        </m:r>
                        <m:r>
                          <a:rPr lang="cs-CZ" sz="2400" b="0" i="1" smtClean="0">
                            <a:latin typeface="Cambria Math"/>
                          </a:rPr>
                          <m:t>?</m:t>
                        </m:r>
                      </m:e>
                    </m:sPre>
                  </m:oMath>
                </a14:m>
                <a:r>
                  <a:rPr lang="cs-CZ" sz="2400" b="1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97" y="898856"/>
                <a:ext cx="8646851" cy="5079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1614883" y="1993036"/>
            <a:ext cx="1748902" cy="926246"/>
          </a:xfrm>
          <a:prstGeom prst="wedgeRoundRectCallout">
            <a:avLst>
              <a:gd name="adj1" fmla="val 110380"/>
              <a:gd name="adj2" fmla="val 4636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Počet nukleonů</a:t>
            </a:r>
          </a:p>
          <a:p>
            <a:pPr algn="ctr"/>
            <a:endParaRPr lang="cs-CZ" sz="2400" b="1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71499"/>
              </p:ext>
            </p:extLst>
          </p:nvPr>
        </p:nvGraphicFramePr>
        <p:xfrm>
          <a:off x="4447191" y="2505685"/>
          <a:ext cx="1814475" cy="143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Rovnice" r:id="rId4" imgW="304560" imgH="241200" progId="Equation.3">
                  <p:embed/>
                </p:oleObj>
              </mc:Choice>
              <mc:Fallback>
                <p:oleObj name="Rovnice" r:id="rId4" imgW="304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191" y="2505685"/>
                        <a:ext cx="1814475" cy="1437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614883" y="3279644"/>
            <a:ext cx="1748902" cy="926246"/>
          </a:xfrm>
          <a:prstGeom prst="wedgeRoundRectCallout">
            <a:avLst>
              <a:gd name="adj1" fmla="val 119429"/>
              <a:gd name="adj2" fmla="val -2483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Počet protonů</a:t>
            </a:r>
          </a:p>
          <a:p>
            <a:pPr algn="ctr"/>
            <a:endParaRPr lang="cs-CZ" sz="2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39697" y="4536831"/>
            <a:ext cx="8646851" cy="19543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Protonů: 92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Neutronů: 238 – 92 = 146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Elektronů: 92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(atom je elektricky neutrální </a:t>
            </a:r>
            <a:r>
              <a:rPr lang="cs-CZ" sz="2400" b="1" dirty="0" smtClean="0">
                <a:solidFill>
                  <a:schemeClr val="tx1"/>
                </a:solidFill>
                <a:sym typeface="Wingdings" pitchFamily="2" charset="2"/>
              </a:rPr>
              <a:t> počet protonů = počet elektronů)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9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214290"/>
            <a:ext cx="864096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Jádro atomu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 a Miroslav RANDA. NAKLADATELSTVÍ FRAUS. </a:t>
            </a:r>
            <a:r>
              <a:rPr lang="cs-CZ" sz="1200" i="1" dirty="0" smtClean="0"/>
              <a:t>Fyzika 9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vydání.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2007. ISBN 978-80-7238-617-8.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2012-01-01]. Dostupné z: </a:t>
            </a:r>
            <a:r>
              <a:rPr lang="cs-CZ" sz="1200" dirty="0" smtClean="0">
                <a:hlinkClick r:id="rId2"/>
              </a:rPr>
              <a:t>http://office.</a:t>
            </a:r>
            <a:r>
              <a:rPr lang="cs-CZ" sz="1200" dirty="0" err="1" smtClean="0">
                <a:hlinkClick r:id="rId2"/>
              </a:rPr>
              <a:t>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470</Words>
  <Application>Microsoft Office PowerPoint</Application>
  <PresentationFormat>Předvádění na obrazovce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sady Office</vt:lpstr>
      <vt:lpstr>Rovnice</vt:lpstr>
      <vt:lpstr>Prezentace aplikace PowerPoint</vt:lpstr>
      <vt:lpstr>Jádro atomu</vt:lpstr>
      <vt:lpstr>Jádro atomu</vt:lpstr>
      <vt:lpstr>Jádro atomu</vt:lpstr>
      <vt:lpstr>Jádro atomu</vt:lpstr>
      <vt:lpstr>Jádro atomu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458</cp:revision>
  <dcterms:created xsi:type="dcterms:W3CDTF">2012-01-30T16:05:08Z</dcterms:created>
  <dcterms:modified xsi:type="dcterms:W3CDTF">2013-01-22T14:30:17Z</dcterms:modified>
</cp:coreProperties>
</file>