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80" r:id="rId3"/>
    <p:sldId id="287" r:id="rId4"/>
    <p:sldId id="288" r:id="rId5"/>
    <p:sldId id="286" r:id="rId6"/>
    <p:sldId id="28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0" autoAdjust="0"/>
    <p:restoredTop sz="98095" autoAdjust="0"/>
  </p:normalViewPr>
  <p:slideViewPr>
    <p:cSldViewPr snapToGrid="0">
      <p:cViewPr varScale="1">
        <p:scale>
          <a:sx n="75" d="100"/>
          <a:sy n="75" d="100"/>
        </p:scale>
        <p:origin x="-3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05A08-8F4C-426C-8921-4D379BF7934E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394B-17E2-46BA-8634-34C39F806C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65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301208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56177"/>
              </p:ext>
            </p:extLst>
          </p:nvPr>
        </p:nvGraphicFramePr>
        <p:xfrm>
          <a:off x="755650" y="981075"/>
          <a:ext cx="7632700" cy="3891915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Veličiny a jejich měření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Čas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VY_32_INOVACE_11_21_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cas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Listopad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Žák se seznámí s časem jako fyzikální veličinou a převody 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jednotek času.</a:t>
                      </a: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 txBox="1">
            <a:spLocks/>
          </p:cNvSpPr>
          <p:nvPr/>
        </p:nvSpPr>
        <p:spPr>
          <a:xfrm>
            <a:off x="251520" y="188640"/>
            <a:ext cx="8640960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Čas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43053" y="891787"/>
            <a:ext cx="8640960" cy="539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Čas je základní fyzikální veličina.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49403" y="1647964"/>
            <a:ext cx="8640960" cy="12391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Čas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označujeme </a:t>
            </a:r>
            <a:r>
              <a:rPr lang="cs-CZ" sz="2400" b="1" i="1" dirty="0" smtClean="0"/>
              <a:t>t </a:t>
            </a:r>
            <a:r>
              <a:rPr lang="cs-CZ" sz="24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(z </a:t>
            </a:r>
            <a:r>
              <a:rPr lang="cs-CZ" sz="24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angl</a:t>
            </a:r>
            <a:r>
              <a:rPr lang="cs-CZ" sz="24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24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time</a:t>
            </a:r>
            <a:r>
              <a:rPr lang="cs-CZ" sz="24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cs-CZ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základní jednotkou je sekunda (značka s)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51520" y="3169318"/>
            <a:ext cx="8640960" cy="325688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indent="-457200"/>
            <a:r>
              <a:rPr lang="cs-CZ" sz="2400" b="1" dirty="0" smtClean="0"/>
              <a:t>Prvním přirozeným časovým úsekem podle kterého lidé určovali čas je den.</a:t>
            </a:r>
          </a:p>
          <a:p>
            <a:pPr indent="-457200"/>
            <a:endParaRPr lang="cs-CZ" sz="2400" b="1" dirty="0" smtClean="0"/>
          </a:p>
          <a:p>
            <a:pPr indent="-457200"/>
            <a:r>
              <a:rPr lang="cs-CZ" sz="2400" b="1" dirty="0" smtClean="0"/>
              <a:t>Dělením dne jehož základem jsou čísla 12 a 60 tak vznikly hodiny, minuty a sekundy.</a:t>
            </a:r>
          </a:p>
          <a:p>
            <a:pPr indent="-457200"/>
            <a:endParaRPr lang="cs-CZ" sz="2400" b="1" dirty="0" smtClean="0"/>
          </a:p>
          <a:p>
            <a:pPr indent="-457200"/>
            <a:r>
              <a:rPr lang="cs-CZ" sz="2400" b="1" dirty="0" smtClean="0"/>
              <a:t>V dnešní době však sekunda neurčuje z doby jednoho dne, ale pomocí velmi pravidelného vlnění, které vychází z atomů.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pic>
        <p:nvPicPr>
          <p:cNvPr id="1030" name="Picture 6" descr="C:\Users\Tom\AppData\Local\Microsoft\Windows\Temporary Internet Files\Content.IE5\H0U4WZPC\MC90043153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0945" y="750641"/>
            <a:ext cx="1587302" cy="228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 txBox="1">
            <a:spLocks/>
          </p:cNvSpPr>
          <p:nvPr/>
        </p:nvSpPr>
        <p:spPr>
          <a:xfrm>
            <a:off x="251520" y="188640"/>
            <a:ext cx="8640960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Čas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43053" y="891787"/>
            <a:ext cx="8640960" cy="5315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Převody jednotek času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245373" y="2296064"/>
          <a:ext cx="8602133" cy="322620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43962"/>
                <a:gridCol w="1438915"/>
                <a:gridCol w="5219256"/>
              </a:tblGrid>
              <a:tr h="730636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jednotka</a:t>
                      </a:r>
                      <a:endParaRPr lang="cs-CZ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značka</a:t>
                      </a:r>
                      <a:endParaRPr lang="cs-CZ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převody</a:t>
                      </a:r>
                      <a:endParaRPr lang="cs-CZ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99114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den</a:t>
                      </a:r>
                      <a:endParaRPr lang="cs-CZ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latin typeface="+mn-lt"/>
                          <a:cs typeface="+mn-cs"/>
                        </a:rPr>
                        <a:t>d</a:t>
                      </a:r>
                      <a:endParaRPr lang="cs-CZ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1 d = 24 h</a:t>
                      </a:r>
                      <a:endParaRPr lang="cs-CZ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99114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hodina</a:t>
                      </a:r>
                      <a:endParaRPr lang="cs-CZ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h</a:t>
                      </a:r>
                      <a:endParaRPr lang="cs-CZ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1 h = 60 min = 3600 s</a:t>
                      </a:r>
                      <a:endParaRPr lang="cs-CZ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99114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latin typeface="Calibri" pitchFamily="34" charset="0"/>
                          <a:cs typeface="Calibri" pitchFamily="34" charset="0"/>
                        </a:rPr>
                        <a:t>minuta</a:t>
                      </a:r>
                      <a:endParaRPr lang="cs-CZ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latin typeface="Calibri" pitchFamily="34" charset="0"/>
                          <a:cs typeface="Calibri" pitchFamily="34" charset="0"/>
                        </a:rPr>
                        <a:t>min</a:t>
                      </a:r>
                      <a:endParaRPr lang="cs-CZ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latin typeface="Calibri" pitchFamily="34" charset="0"/>
                          <a:cs typeface="Calibri" pitchFamily="34" charset="0"/>
                        </a:rPr>
                        <a:t>1 min = 60 s, 1 min = 1/60 h</a:t>
                      </a:r>
                      <a:endParaRPr lang="cs-CZ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99114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sekunda</a:t>
                      </a:r>
                      <a:endParaRPr lang="cs-CZ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s</a:t>
                      </a:r>
                      <a:endParaRPr lang="cs-CZ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1 s = 1000 </a:t>
                      </a:r>
                      <a:r>
                        <a:rPr lang="cs-CZ" sz="2400" b="1" dirty="0" err="1" smtClean="0"/>
                        <a:t>ms</a:t>
                      </a:r>
                      <a:r>
                        <a:rPr lang="cs-CZ" sz="2400" b="1" dirty="0" smtClean="0"/>
                        <a:t>, 1 s = 1/60 min</a:t>
                      </a:r>
                      <a:endParaRPr lang="cs-CZ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99114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latin typeface="Calibri" pitchFamily="34" charset="0"/>
                          <a:cs typeface="Calibri" pitchFamily="34" charset="0"/>
                        </a:rPr>
                        <a:t>milisekunda</a:t>
                      </a:r>
                      <a:endParaRPr lang="cs-CZ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>
                          <a:latin typeface="Calibri" pitchFamily="34" charset="0"/>
                          <a:cs typeface="Calibri" pitchFamily="34" charset="0"/>
                        </a:rPr>
                        <a:t>ms</a:t>
                      </a:r>
                      <a:endParaRPr lang="cs-CZ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latin typeface="Calibri" pitchFamily="34" charset="0"/>
                          <a:cs typeface="Calibri" pitchFamily="34" charset="0"/>
                        </a:rPr>
                        <a:t>1 </a:t>
                      </a:r>
                      <a:r>
                        <a:rPr lang="cs-CZ" sz="2400" b="1" dirty="0" err="1" smtClean="0">
                          <a:latin typeface="Calibri" pitchFamily="34" charset="0"/>
                          <a:cs typeface="Calibri" pitchFamily="34" charset="0"/>
                        </a:rPr>
                        <a:t>ms</a:t>
                      </a:r>
                      <a:r>
                        <a:rPr lang="cs-CZ" sz="2400" b="1" dirty="0" smtClean="0">
                          <a:latin typeface="Calibri" pitchFamily="34" charset="0"/>
                          <a:cs typeface="Calibri" pitchFamily="34" charset="0"/>
                        </a:rPr>
                        <a:t> = 0,001 s</a:t>
                      </a:r>
                      <a:endParaRPr lang="cs-CZ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 txBox="1">
            <a:spLocks/>
          </p:cNvSpPr>
          <p:nvPr/>
        </p:nvSpPr>
        <p:spPr>
          <a:xfrm>
            <a:off x="251520" y="188640"/>
            <a:ext cx="8640960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Čas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43053" y="891787"/>
            <a:ext cx="8640960" cy="4628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Převody jednotek času - pomůcka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34587" y="4494273"/>
            <a:ext cx="8640960" cy="20704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dirty="0" smtClean="0"/>
              <a:t>Příklady:</a:t>
            </a:r>
          </a:p>
          <a:p>
            <a:pPr lvl="0"/>
            <a:r>
              <a:rPr lang="cs-CZ" sz="2400" b="1" dirty="0" smtClean="0"/>
              <a:t>3 d = ? h	</a:t>
            </a:r>
            <a:r>
              <a:rPr lang="cs-CZ" sz="2400" b="1" i="1" dirty="0" smtClean="0"/>
              <a:t>3 . 24 = 72 h</a:t>
            </a:r>
            <a:r>
              <a:rPr lang="cs-CZ" sz="2400" b="1" dirty="0" smtClean="0"/>
              <a:t>			3 d = 72 h</a:t>
            </a:r>
          </a:p>
          <a:p>
            <a:pPr lvl="0"/>
            <a:r>
              <a:rPr lang="cs-CZ" sz="2400" b="1" dirty="0" smtClean="0"/>
              <a:t>2,5 h = ? min	</a:t>
            </a:r>
            <a:r>
              <a:rPr lang="cs-CZ" sz="2400" b="1" i="1" dirty="0" smtClean="0"/>
              <a:t>2,5 . 60 = 150 min</a:t>
            </a:r>
            <a:r>
              <a:rPr lang="cs-CZ" sz="2400" b="1" dirty="0" smtClean="0"/>
              <a:t>		2,5 h = 150 min</a:t>
            </a:r>
          </a:p>
          <a:p>
            <a:pPr lvl="0"/>
            <a:r>
              <a:rPr lang="cs-CZ" sz="2400" b="1" dirty="0" smtClean="0"/>
              <a:t>8 min = ? s	</a:t>
            </a:r>
            <a:r>
              <a:rPr lang="cs-CZ" sz="2400" b="1" i="1" dirty="0" smtClean="0"/>
              <a:t>8 . 60 = 480 s</a:t>
            </a:r>
            <a:r>
              <a:rPr lang="cs-CZ" sz="2400" b="1" dirty="0" smtClean="0"/>
              <a:t>			8 min = 480 s</a:t>
            </a:r>
          </a:p>
          <a:p>
            <a:pPr lvl="0"/>
            <a:r>
              <a:rPr lang="cs-CZ" sz="2400" b="1" dirty="0" smtClean="0"/>
              <a:t>25 s = ? </a:t>
            </a:r>
            <a:r>
              <a:rPr lang="cs-CZ" sz="2400" b="1" dirty="0" err="1" smtClean="0"/>
              <a:t>ms</a:t>
            </a:r>
            <a:r>
              <a:rPr lang="cs-CZ" sz="2400" b="1" dirty="0" smtClean="0"/>
              <a:t>	</a:t>
            </a:r>
            <a:r>
              <a:rPr lang="cs-CZ" sz="2400" b="1" i="1" dirty="0" smtClean="0"/>
              <a:t>25 . 1000 = 25000 </a:t>
            </a:r>
            <a:r>
              <a:rPr lang="cs-CZ" sz="2400" b="1" i="1" dirty="0" err="1" smtClean="0"/>
              <a:t>ms</a:t>
            </a:r>
            <a:r>
              <a:rPr lang="cs-CZ" sz="2400" b="1" dirty="0" smtClean="0"/>
              <a:t>		 25 s = 25000 </a:t>
            </a:r>
            <a:r>
              <a:rPr lang="cs-CZ" sz="2400" b="1" dirty="0" err="1" smtClean="0"/>
              <a:t>ms</a:t>
            </a: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0" name="Zahnutá šipka dolů 9"/>
          <p:cNvSpPr/>
          <p:nvPr/>
        </p:nvSpPr>
        <p:spPr>
          <a:xfrm>
            <a:off x="1888226" y="2273060"/>
            <a:ext cx="1371600" cy="389467"/>
          </a:xfrm>
          <a:prstGeom prst="curved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.24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Zahnutá šipka dolů 10"/>
          <p:cNvSpPr/>
          <p:nvPr/>
        </p:nvSpPr>
        <p:spPr>
          <a:xfrm>
            <a:off x="3293053" y="2264113"/>
            <a:ext cx="1295400" cy="389467"/>
          </a:xfrm>
          <a:prstGeom prst="curved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.60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Zahnutá šipka dolů 13"/>
          <p:cNvSpPr/>
          <p:nvPr/>
        </p:nvSpPr>
        <p:spPr>
          <a:xfrm>
            <a:off x="5847271" y="2229768"/>
            <a:ext cx="1422400" cy="389467"/>
          </a:xfrm>
          <a:prstGeom prst="curved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.1000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Zahnutá šipka nahoru 16"/>
          <p:cNvSpPr/>
          <p:nvPr/>
        </p:nvSpPr>
        <p:spPr>
          <a:xfrm flipH="1">
            <a:off x="1870335" y="3268770"/>
            <a:ext cx="1270000" cy="389467"/>
          </a:xfrm>
          <a:prstGeom prst="curved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:24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Zahnutá šipka nahoru 17"/>
          <p:cNvSpPr/>
          <p:nvPr/>
        </p:nvSpPr>
        <p:spPr>
          <a:xfrm flipH="1">
            <a:off x="3207269" y="3268932"/>
            <a:ext cx="1270000" cy="389467"/>
          </a:xfrm>
          <a:prstGeom prst="curved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:60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9" name="Zahnutá šipka nahoru 18"/>
          <p:cNvSpPr/>
          <p:nvPr/>
        </p:nvSpPr>
        <p:spPr>
          <a:xfrm flipH="1">
            <a:off x="5804620" y="3243213"/>
            <a:ext cx="1397000" cy="389467"/>
          </a:xfrm>
          <a:prstGeom prst="curved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:1000</a:t>
            </a:r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1368724" y="2751347"/>
          <a:ext cx="6096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d</a:t>
                      </a:r>
                      <a:endParaRPr lang="cs-CZ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h</a:t>
                      </a:r>
                      <a:endParaRPr lang="cs-CZ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min</a:t>
                      </a:r>
                      <a:endParaRPr lang="cs-CZ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s</a:t>
                      </a:r>
                      <a:endParaRPr lang="cs-CZ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/>
                        <a:t>ms</a:t>
                      </a:r>
                      <a:endParaRPr lang="cs-CZ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6" name="Zahnutá šipka dolů 15"/>
          <p:cNvSpPr/>
          <p:nvPr/>
        </p:nvSpPr>
        <p:spPr>
          <a:xfrm>
            <a:off x="4661777" y="2252611"/>
            <a:ext cx="1143799" cy="389467"/>
          </a:xfrm>
          <a:prstGeom prst="curved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.60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Zahnutá šipka nahoru 19"/>
          <p:cNvSpPr/>
          <p:nvPr/>
        </p:nvSpPr>
        <p:spPr>
          <a:xfrm flipH="1">
            <a:off x="4571999" y="3274683"/>
            <a:ext cx="1144597" cy="389467"/>
          </a:xfrm>
          <a:prstGeom prst="curved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:60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Zahnutá šipka dolů 20"/>
          <p:cNvSpPr/>
          <p:nvPr/>
        </p:nvSpPr>
        <p:spPr>
          <a:xfrm>
            <a:off x="3226280" y="1664897"/>
            <a:ext cx="2639682" cy="560717"/>
          </a:xfrm>
          <a:prstGeom prst="curvedDownArrow">
            <a:avLst>
              <a:gd name="adj1" fmla="val 21139"/>
              <a:gd name="adj2" fmla="val 55929"/>
              <a:gd name="adj3" fmla="val 25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.3600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Zahnutá šipka nahoru 21"/>
          <p:cNvSpPr/>
          <p:nvPr/>
        </p:nvSpPr>
        <p:spPr>
          <a:xfrm flipH="1">
            <a:off x="3157267" y="3671498"/>
            <a:ext cx="2619713" cy="512312"/>
          </a:xfrm>
          <a:prstGeom prst="curved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:3600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251520" y="188640"/>
            <a:ext cx="8640960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Čas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1520" y="908719"/>
            <a:ext cx="8640960" cy="4798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Příklady k procvičení.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9" name="Zástupný symbol pro obsah 2"/>
          <p:cNvSpPr>
            <a:spLocks noGrp="1"/>
          </p:cNvSpPr>
          <p:nvPr>
            <p:ph sz="half" idx="1"/>
          </p:nvPr>
        </p:nvSpPr>
        <p:spPr>
          <a:xfrm>
            <a:off x="4817372" y="3822147"/>
            <a:ext cx="4038600" cy="28357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200" b="1" dirty="0" smtClean="0">
                <a:latin typeface="Calibri" pitchFamily="34" charset="0"/>
                <a:cs typeface="Calibri" pitchFamily="34" charset="0"/>
              </a:rPr>
              <a:t>72 min =         h</a:t>
            </a:r>
          </a:p>
          <a:p>
            <a:pPr>
              <a:buNone/>
            </a:pPr>
            <a:r>
              <a:rPr lang="cs-CZ" sz="3200" b="1" dirty="0" smtClean="0">
                <a:latin typeface="Calibri" pitchFamily="34" charset="0"/>
                <a:cs typeface="Calibri" pitchFamily="34" charset="0"/>
              </a:rPr>
              <a:t>1,5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h</a:t>
            </a:r>
            <a:r>
              <a:rPr lang="cs-CZ" sz="3200" b="1" dirty="0" smtClean="0">
                <a:latin typeface="Calibri" pitchFamily="34" charset="0"/>
                <a:cs typeface="Calibri" pitchFamily="34" charset="0"/>
              </a:rPr>
              <a:t> =             s</a:t>
            </a:r>
          </a:p>
          <a:p>
            <a:pPr>
              <a:buNone/>
            </a:pPr>
            <a:r>
              <a:rPr lang="cs-CZ" sz="3200" b="1" dirty="0" smtClean="0">
                <a:latin typeface="Calibri" pitchFamily="34" charset="0"/>
                <a:cs typeface="Calibri" pitchFamily="34" charset="0"/>
              </a:rPr>
              <a:t>2,5 d =         h</a:t>
            </a:r>
          </a:p>
          <a:p>
            <a:pPr>
              <a:buNone/>
            </a:pPr>
            <a:r>
              <a:rPr lang="cs-CZ" sz="3200" b="1" dirty="0" smtClean="0">
                <a:latin typeface="Calibri" pitchFamily="34" charset="0"/>
                <a:cs typeface="Calibri" pitchFamily="34" charset="0"/>
              </a:rPr>
              <a:t>1 h 54 min=        h</a:t>
            </a:r>
          </a:p>
          <a:p>
            <a:pPr>
              <a:buNone/>
            </a:pPr>
            <a:r>
              <a:rPr lang="cs-CZ" sz="3200" b="1" dirty="0" smtClean="0">
                <a:latin typeface="Calibri" pitchFamily="34" charset="0"/>
                <a:cs typeface="Calibri" pitchFamily="34" charset="0"/>
              </a:rPr>
              <a:t>360 s =         h</a:t>
            </a:r>
          </a:p>
          <a:p>
            <a:pPr>
              <a:buNone/>
            </a:pPr>
            <a:endParaRPr lang="cs-CZ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Zástupný symbol pro obsah 3"/>
          <p:cNvSpPr txBox="1">
            <a:spLocks/>
          </p:cNvSpPr>
          <p:nvPr/>
        </p:nvSpPr>
        <p:spPr>
          <a:xfrm>
            <a:off x="253839" y="3796749"/>
            <a:ext cx="4038600" cy="283575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1,25 h =        </a:t>
            </a:r>
            <a:r>
              <a:rPr lang="cs-CZ" sz="3200" b="1" dirty="0" smtClean="0">
                <a:latin typeface="Calibri" pitchFamily="34" charset="0"/>
                <a:cs typeface="Calibri" pitchFamily="34" charset="0"/>
              </a:rPr>
              <a:t>min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30 min =          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2 min =          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45 s =            min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0,32 s =         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cs-CZ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ms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147196" y="3880067"/>
            <a:ext cx="1055862" cy="520899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cs-CZ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1,2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5965561" y="4400510"/>
            <a:ext cx="1368152" cy="520899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cs-CZ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5400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5757728" y="4916508"/>
            <a:ext cx="1368152" cy="520899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cs-CZ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60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6768455" y="5454749"/>
            <a:ext cx="814164" cy="520899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cs-CZ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1,9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5774500" y="5983795"/>
            <a:ext cx="1368152" cy="520899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cs-CZ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0,1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7" name="Zástupný symbol pro obsah 2"/>
          <p:cNvSpPr txBox="1">
            <a:spLocks/>
          </p:cNvSpPr>
          <p:nvPr/>
        </p:nvSpPr>
        <p:spPr>
          <a:xfrm>
            <a:off x="1228464" y="3853872"/>
            <a:ext cx="1368152" cy="520899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cs-CZ" sz="3500" b="1" dirty="0" smtClean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75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1519527" y="4375109"/>
            <a:ext cx="1368152" cy="520899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cs-CZ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0,5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9" name="Zástupný symbol pro obsah 2"/>
          <p:cNvSpPr txBox="1">
            <a:spLocks/>
          </p:cNvSpPr>
          <p:nvPr/>
        </p:nvSpPr>
        <p:spPr>
          <a:xfrm>
            <a:off x="1307379" y="4917306"/>
            <a:ext cx="1368152" cy="520899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cs-CZ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120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0" name="Zástupný symbol pro obsah 2"/>
          <p:cNvSpPr txBox="1">
            <a:spLocks/>
          </p:cNvSpPr>
          <p:nvPr/>
        </p:nvSpPr>
        <p:spPr>
          <a:xfrm>
            <a:off x="1107693" y="5455389"/>
            <a:ext cx="1368152" cy="520899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cs-CZ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0,75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1290126" y="6010153"/>
            <a:ext cx="1368152" cy="520899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cs-CZ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320 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0" name="Zahnutá šipka dolů 29"/>
          <p:cNvSpPr/>
          <p:nvPr/>
        </p:nvSpPr>
        <p:spPr>
          <a:xfrm>
            <a:off x="1707072" y="1884871"/>
            <a:ext cx="1371600" cy="389467"/>
          </a:xfrm>
          <a:prstGeom prst="curved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.24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1" name="Zahnutá šipka dolů 30"/>
          <p:cNvSpPr/>
          <p:nvPr/>
        </p:nvSpPr>
        <p:spPr>
          <a:xfrm>
            <a:off x="3111899" y="1875924"/>
            <a:ext cx="1295400" cy="389467"/>
          </a:xfrm>
          <a:prstGeom prst="curved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.60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2" name="Zahnutá šipka dolů 31"/>
          <p:cNvSpPr/>
          <p:nvPr/>
        </p:nvSpPr>
        <p:spPr>
          <a:xfrm>
            <a:off x="5666117" y="1841579"/>
            <a:ext cx="1422400" cy="389467"/>
          </a:xfrm>
          <a:prstGeom prst="curved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.1000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3" name="Zahnutá šipka nahoru 32"/>
          <p:cNvSpPr/>
          <p:nvPr/>
        </p:nvSpPr>
        <p:spPr>
          <a:xfrm flipH="1">
            <a:off x="1689181" y="2880581"/>
            <a:ext cx="1270000" cy="389467"/>
          </a:xfrm>
          <a:prstGeom prst="curved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:24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4" name="Zahnutá šipka nahoru 33"/>
          <p:cNvSpPr/>
          <p:nvPr/>
        </p:nvSpPr>
        <p:spPr>
          <a:xfrm flipH="1">
            <a:off x="3026115" y="2880743"/>
            <a:ext cx="1270000" cy="389467"/>
          </a:xfrm>
          <a:prstGeom prst="curved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:60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5" name="Zahnutá šipka nahoru 34"/>
          <p:cNvSpPr/>
          <p:nvPr/>
        </p:nvSpPr>
        <p:spPr>
          <a:xfrm flipH="1">
            <a:off x="5623466" y="2855024"/>
            <a:ext cx="1397000" cy="389467"/>
          </a:xfrm>
          <a:prstGeom prst="curved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:1000</a:t>
            </a:r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36" name="Tabulka 35"/>
          <p:cNvGraphicFramePr>
            <a:graphicFrameLocks noGrp="1"/>
          </p:cNvGraphicFramePr>
          <p:nvPr/>
        </p:nvGraphicFramePr>
        <p:xfrm>
          <a:off x="1187570" y="2363158"/>
          <a:ext cx="6096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d</a:t>
                      </a:r>
                      <a:endParaRPr lang="cs-CZ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h</a:t>
                      </a:r>
                      <a:endParaRPr lang="cs-CZ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min</a:t>
                      </a:r>
                      <a:endParaRPr lang="cs-CZ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s</a:t>
                      </a:r>
                      <a:endParaRPr lang="cs-CZ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/>
                        <a:t>ms</a:t>
                      </a:r>
                      <a:endParaRPr lang="cs-CZ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7" name="Zahnutá šipka dolů 36"/>
          <p:cNvSpPr/>
          <p:nvPr/>
        </p:nvSpPr>
        <p:spPr>
          <a:xfrm>
            <a:off x="4480623" y="1864422"/>
            <a:ext cx="1143799" cy="389467"/>
          </a:xfrm>
          <a:prstGeom prst="curved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.60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8" name="Zahnutá šipka nahoru 37"/>
          <p:cNvSpPr/>
          <p:nvPr/>
        </p:nvSpPr>
        <p:spPr>
          <a:xfrm flipH="1">
            <a:off x="4390845" y="2886494"/>
            <a:ext cx="1144597" cy="389467"/>
          </a:xfrm>
          <a:prstGeom prst="curved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:60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9" name="Zahnutá šipka dolů 38"/>
          <p:cNvSpPr/>
          <p:nvPr/>
        </p:nvSpPr>
        <p:spPr>
          <a:xfrm>
            <a:off x="3045126" y="1276708"/>
            <a:ext cx="2639682" cy="560717"/>
          </a:xfrm>
          <a:prstGeom prst="curvedDownArrow">
            <a:avLst>
              <a:gd name="adj1" fmla="val 21139"/>
              <a:gd name="adj2" fmla="val 55929"/>
              <a:gd name="adj3" fmla="val 25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.3600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0" name="Zahnutá šipka nahoru 39"/>
          <p:cNvSpPr/>
          <p:nvPr/>
        </p:nvSpPr>
        <p:spPr>
          <a:xfrm flipH="1">
            <a:off x="2976113" y="3283309"/>
            <a:ext cx="2619713" cy="512312"/>
          </a:xfrm>
          <a:prstGeom prst="curved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:3600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63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980728"/>
            <a:ext cx="86409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Použité zdroje:</a:t>
            </a:r>
          </a:p>
          <a:p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1628800"/>
            <a:ext cx="8496944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RAUNER, Karel. </a:t>
            </a:r>
            <a:r>
              <a:rPr lang="cs-CZ" sz="1200" i="1" dirty="0" smtClean="0"/>
              <a:t>Fyzika 6: učebnice pro základní školy a víceletá gymnázia</a:t>
            </a:r>
            <a:r>
              <a:rPr lang="cs-CZ" sz="1200" dirty="0" smtClean="0"/>
              <a:t>. 1. </a:t>
            </a:r>
            <a:r>
              <a:rPr lang="cs-CZ" sz="1200" dirty="0" err="1" smtClean="0"/>
              <a:t>vyd</a:t>
            </a:r>
            <a:r>
              <a:rPr lang="cs-CZ" sz="1200" dirty="0" smtClean="0"/>
              <a:t>. Plzeň: </a:t>
            </a:r>
            <a:r>
              <a:rPr lang="cs-CZ" sz="1200" dirty="0" err="1" smtClean="0"/>
              <a:t>Fraus</a:t>
            </a:r>
            <a:r>
              <a:rPr lang="cs-CZ" sz="1200" dirty="0" smtClean="0"/>
              <a:t>, 2004, 120 s. ISBN 80-723-8210-1.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MICROSOFT CORPORATION. </a:t>
            </a:r>
            <a:r>
              <a:rPr lang="cs-CZ" sz="1200" i="1" dirty="0" smtClean="0"/>
              <a:t>Obrázky a jiný obsah</a:t>
            </a:r>
            <a:r>
              <a:rPr lang="cs-CZ" sz="1200" dirty="0" smtClean="0"/>
              <a:t> [online]. 2012 [cit. 2012-09-01]. Dostupné z: </a:t>
            </a:r>
            <a:r>
              <a:rPr lang="cs-CZ" sz="1200" dirty="0" smtClean="0">
                <a:hlinkClick r:id="rId2"/>
              </a:rPr>
              <a:t>http://office.</a:t>
            </a:r>
            <a:r>
              <a:rPr lang="cs-CZ" sz="1200" dirty="0" err="1" smtClean="0">
                <a:hlinkClick r:id="rId2"/>
              </a:rPr>
              <a:t>microsoft.com</a:t>
            </a:r>
            <a:r>
              <a:rPr lang="cs-CZ" sz="1200" dirty="0" smtClean="0"/>
              <a:t/>
            </a:r>
            <a:br>
              <a:rPr lang="cs-CZ" sz="1200" dirty="0" smtClean="0"/>
            </a:b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51520" y="188640"/>
            <a:ext cx="8640960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Čas</a:t>
            </a:r>
          </a:p>
        </p:txBody>
      </p:sp>
    </p:spTree>
    <p:extLst>
      <p:ext uri="{BB962C8B-B14F-4D97-AF65-F5344CB8AC3E}">
        <p14:creationId xmlns:p14="http://schemas.microsoft.com/office/powerpoint/2010/main" val="428463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6167</TotalTime>
  <Words>373</Words>
  <Application>Microsoft Office PowerPoint</Application>
  <PresentationFormat>Předvádění na obrazovce (4:3)</PresentationFormat>
  <Paragraphs>133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Bobál Tomáš</cp:lastModifiedBy>
  <cp:revision>693</cp:revision>
  <dcterms:created xsi:type="dcterms:W3CDTF">2012-01-30T16:05:08Z</dcterms:created>
  <dcterms:modified xsi:type="dcterms:W3CDTF">2013-11-11T10:16:41Z</dcterms:modified>
</cp:coreProperties>
</file>