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95" r:id="rId3"/>
    <p:sldId id="299" r:id="rId4"/>
    <p:sldId id="300" r:id="rId5"/>
    <p:sldId id="301" r:id="rId6"/>
    <p:sldId id="298" r:id="rId7"/>
    <p:sldId id="289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 autoAdjust="0"/>
    <p:restoredTop sz="98095" autoAdjust="0"/>
  </p:normalViewPr>
  <p:slideViewPr>
    <p:cSldViewPr snapToGrid="0">
      <p:cViewPr varScale="1">
        <p:scale>
          <a:sx n="110" d="100"/>
          <a:sy n="110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32D2B5-A34E-43F8-9CC8-632817E17FFA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1AB901-FA0C-4D74-B5F3-7C61D9AA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332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9F2B-1E46-448C-BBFF-CA6CA0B673CE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D8A9-EC36-4CE5-BBC7-A632ABAD27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7ADD-3193-4F13-B429-6EFFD66BAB99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01D3-5CD9-4A95-9B0A-B397F0751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1174-F75B-44FB-837A-6871F2B90ED3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B783-D201-4BC3-93E6-A2B93E66CF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D44F-B0A7-4A14-B69E-2BDD0419C116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02B8-BDBD-4192-B2F4-1610AFE443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BFAF-F5FB-4B0C-84BE-D73B8D419C3F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666D-3B5C-4102-9EE6-CD1C6CC7A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1BAE-0021-45F9-ADFB-7CD319CF1BFB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633E8-675D-49D6-9DC2-05AA36ED3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A8DF-9768-4614-A322-2AD57DA8E562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399B-0488-4BD4-87F2-124CC5D64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5991-48C5-4965-BE9E-F50012FE587A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7534-2BDE-4462-925F-73049E845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90EF-9332-492D-954D-7291DFD5AFB6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1A3C-8AD1-47A9-AAD2-C92E3086B1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5A8B-5CEA-4ED1-8456-0CB6475AE264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3026C-342B-4CAD-9D06-E212198A72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E23B-8F2B-4469-B3E4-917AA03046A3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54002-5638-4781-BB3B-7801422F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8CCC86-7F12-4E89-8C80-9C18998D7995}" type="datetimeFigureOut">
              <a:rPr lang="cs-CZ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DBFB02-51E2-4610-9D6E-7840D2238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5300663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20648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Elektrický obvod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Účinky elektrického proudu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VY_32_INOVACE_14_22_ucinky_elektrickeho_proudu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Březen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 Žák se seznámí s účinky elektrického proudu a spotřebiči, které je využívají.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2412" y="1993717"/>
            <a:ext cx="8640763" cy="18188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Připojíme-li ke zdroji napětí elektromotor ventilátoru, vrtule je uvedena do pohybu – roztočí se.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Říkáme , že elektrický proud má </a:t>
            </a:r>
            <a:r>
              <a:rPr lang="cs-CZ" sz="2400" b="1" dirty="0" smtClean="0">
                <a:solidFill>
                  <a:srgbClr val="C00000"/>
                </a:solidFill>
              </a:rPr>
              <a:t>pohybové účinky.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U kterých dalších zařízení využíváme pohybové účinky proudu?</a:t>
            </a:r>
            <a:endParaRPr lang="cs-CZ" sz="24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50825" y="981074"/>
            <a:ext cx="8642350" cy="8477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Prozkoumejme, co všechno může elektrický proud způsobit, jaké má účinky. </a:t>
            </a: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0825" y="201703"/>
            <a:ext cx="8640960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Účinky elektrického proudu</a:t>
            </a:r>
          </a:p>
        </p:txBody>
      </p:sp>
      <p:pic>
        <p:nvPicPr>
          <p:cNvPr id="4" name="Picture 2" descr="C:\Users\tbobal.STIPA\AppData\Local\Microsoft\Windows\Temporary Internet Files\Content.IE5\ZNN9ZONL\MP9004028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5" y="3817444"/>
            <a:ext cx="3025421" cy="226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bobal.STIPA\AppData\Local\Microsoft\Windows\Temporary Internet Files\Content.IE5\CHOYS23R\MC9004123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057" y="3647087"/>
            <a:ext cx="1730276" cy="169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tbobal.STIPA\AppData\Local\Microsoft\Windows\Temporary Internet Files\Content.IE5\ZNN9ZONL\MC90044129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099" y="3602568"/>
            <a:ext cx="1735666" cy="173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tbobal.STIPA\AppData\Local\Microsoft\Windows\Temporary Internet Files\Content.IE5\3AMC2Q9H\MC9002956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132" y="5136666"/>
            <a:ext cx="1739774" cy="140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bobal.STIPA\AppData\Local\Microsoft\Windows\Temporary Internet Files\Content.IE5\ZNN9ZONL\MP9004028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7444"/>
            <a:ext cx="3025421" cy="226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bobal.STIPA\AppData\Local\Microsoft\Windows\Temporary Internet Files\Content.IE5\8K4GL1W1\MC9003976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865" y="4682067"/>
            <a:ext cx="1092192" cy="165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86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2412" y="926917"/>
            <a:ext cx="8640763" cy="16469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Po zapnutí rychlovarné konvice se spirála, která je umístěna na dně průchodem el. proudu zahřívá. Od ní je pak ohřívána voda.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Říkáme , že elektrický proud má </a:t>
            </a:r>
            <a:r>
              <a:rPr lang="cs-CZ" sz="2400" b="1" dirty="0" smtClean="0">
                <a:solidFill>
                  <a:srgbClr val="C00000"/>
                </a:solidFill>
              </a:rPr>
              <a:t>tepelné účinky.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U kterých dalších zařízení využíváme tepelné účinky proudu?</a:t>
            </a:r>
            <a:endParaRPr lang="cs-CZ" sz="24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0825" y="201703"/>
            <a:ext cx="8640960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Účinky elektrického proudu</a:t>
            </a:r>
          </a:p>
        </p:txBody>
      </p:sp>
      <p:pic>
        <p:nvPicPr>
          <p:cNvPr id="2050" name="Picture 2" descr="C:\Users\tbobal.STIPA\AppData\Local\Microsoft\Windows\Temporary Internet Files\Content.IE5\CHOYS23R\MC9002149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08" y="3160162"/>
            <a:ext cx="2196974" cy="227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tbobal.STIPA\AppData\Local\Microsoft\Windows\Temporary Internet Files\Content.IE5\ZNN9ZONL\MC9001993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238" y="2850325"/>
            <a:ext cx="1406347" cy="153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tbobal.STIPA\AppData\Local\Microsoft\Windows\Temporary Internet Files\Content.IE5\CHOYS23R\MC90035235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16" y="3822416"/>
            <a:ext cx="1634822" cy="277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tbobal.STIPA\AppData\Local\Microsoft\Windows\Temporary Internet Files\Content.IE5\3AMC2Q9H\MC90028588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573" y="4939145"/>
            <a:ext cx="1311841" cy="136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tbobal.STIPA\AppData\Local\Microsoft\Windows\Temporary Internet Files\Content.IE5\3AMC2Q9H\MC90035235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750" y="2850325"/>
            <a:ext cx="1789568" cy="160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tbobal.STIPA\AppData\Local\Microsoft\Windows\Temporary Internet Files\Content.IE5\ZNN9ZONL\MC90023766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478" y="4210673"/>
            <a:ext cx="2446255" cy="225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09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2412" y="926917"/>
            <a:ext cx="8640763" cy="236661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Elektrický proud procházející vláknem žárovky vlákno velmi zahřeje, to pak začne zářit.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V tomto případě mluvíme o </a:t>
            </a:r>
            <a:r>
              <a:rPr lang="cs-CZ" sz="2400" b="1" dirty="0" smtClean="0">
                <a:solidFill>
                  <a:srgbClr val="C00000"/>
                </a:solidFill>
              </a:rPr>
              <a:t>světelných účincích </a:t>
            </a:r>
            <a:r>
              <a:rPr lang="cs-CZ" sz="2400" b="1" dirty="0" smtClean="0">
                <a:solidFill>
                  <a:schemeClr val="tx1"/>
                </a:solidFill>
              </a:rPr>
              <a:t>el. proudu.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I blesk a jiné výboje jsou důsledkem světelných účinků elektrického proudu.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U kterých dalších zařízení využíváme světelné účinky proudu?</a:t>
            </a:r>
            <a:endParaRPr lang="cs-CZ" sz="24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0825" y="201703"/>
            <a:ext cx="8640960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Účinky elektrického proudu</a:t>
            </a:r>
          </a:p>
        </p:txBody>
      </p:sp>
      <p:pic>
        <p:nvPicPr>
          <p:cNvPr id="3074" name="Picture 2" descr="C:\Users\tbobal.STIPA\AppData\Local\Microsoft\Windows\Temporary Internet Files\Content.IE5\8K4GL1W1\MC9004040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44" y="3885142"/>
            <a:ext cx="155257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bobal.STIPA\AppData\Local\Microsoft\Windows\Temporary Internet Files\Content.IE5\8K4GL1W1\MC90043471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35">
            <a:off x="3749143" y="3691465"/>
            <a:ext cx="1153512" cy="270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36732" y="4639588"/>
            <a:ext cx="2245749" cy="108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0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2412" y="926917"/>
            <a:ext cx="8640763" cy="269681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Chemických účinků </a:t>
            </a:r>
            <a:r>
              <a:rPr lang="cs-CZ" sz="2400" b="1" dirty="0" smtClean="0">
                <a:solidFill>
                  <a:schemeClr val="tx1"/>
                </a:solidFill>
              </a:rPr>
              <a:t>proudu využíváme například při galvanickém pokovování.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Např. desetikoruna je ze železa, které je pokoveno tenkou vrstvou mědi.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Hliník se vyrábí také díky chemickým účinkům proudu.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Chemické účinky el. proudu umožňují také obnovovat elektrické napětí v akumulátorech.</a:t>
            </a:r>
            <a:endParaRPr lang="cs-CZ" sz="24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0825" y="201703"/>
            <a:ext cx="8640960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Účinky elektrického proudu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9435" y="4933798"/>
            <a:ext cx="8642350" cy="8489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Elektrický proud má pohybové, tepelné, světelné a chemické účinky.</a:t>
            </a: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976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250825" y="981075"/>
            <a:ext cx="8642350" cy="4993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Otázky a úkoly</a:t>
            </a: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52412" y="1656442"/>
            <a:ext cx="8640763" cy="3559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Jakých účinků elektrického proudu využíváme v pračce?</a:t>
            </a:r>
            <a:r>
              <a:rPr lang="cs-CZ" sz="2400" b="1" dirty="0">
                <a:solidFill>
                  <a:schemeClr val="tx1"/>
                </a:solidFill>
              </a:rPr>
              <a:t/>
            </a:r>
            <a:br>
              <a:rPr lang="cs-CZ" sz="2400" b="1" dirty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S jakými účinky elektrického proudu se setkáme u mobilu?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Proč jsou klasické žárovky nehospodárné?</a:t>
            </a:r>
            <a:endParaRPr lang="cs-CZ" sz="24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79269" y="2074001"/>
            <a:ext cx="8213906" cy="49938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6"/>
                </a:solidFill>
              </a:rPr>
              <a:t>Tepelné – ohřev vody, pohybové – točení bubnu, i světelné – kontrolní dioda.</a:t>
            </a:r>
            <a:endParaRPr lang="cs-CZ" sz="2400" b="1" dirty="0">
              <a:solidFill>
                <a:schemeClr val="accent6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9269" y="3602356"/>
            <a:ext cx="8213906" cy="8215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6"/>
                </a:solidFill>
              </a:rPr>
              <a:t>Světelné – displej, pohybové – </a:t>
            </a:r>
            <a:r>
              <a:rPr lang="cs-CZ" sz="2400" b="1" dirty="0" smtClean="0">
                <a:solidFill>
                  <a:schemeClr val="accent6"/>
                </a:solidFill>
              </a:rPr>
              <a:t>reproduktor, vibrace.</a:t>
            </a:r>
            <a:endParaRPr lang="cs-CZ" sz="2400" b="1" dirty="0">
              <a:solidFill>
                <a:schemeClr val="accent6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79269" y="5113928"/>
            <a:ext cx="8213906" cy="98134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6"/>
                </a:solidFill>
              </a:rPr>
              <a:t>Kromě světelného </a:t>
            </a:r>
            <a:r>
              <a:rPr lang="cs-CZ" sz="2400" b="1" dirty="0">
                <a:solidFill>
                  <a:schemeClr val="accent6"/>
                </a:solidFill>
              </a:rPr>
              <a:t>ú</a:t>
            </a:r>
            <a:r>
              <a:rPr lang="cs-CZ" sz="2400" b="1" dirty="0" smtClean="0">
                <a:solidFill>
                  <a:schemeClr val="accent6"/>
                </a:solidFill>
              </a:rPr>
              <a:t>činku proudu je zde velmi výrazný tepelný účinek (více energie využijí na teplo, než na světlo).</a:t>
            </a:r>
            <a:endParaRPr lang="cs-CZ" sz="2400" b="1" dirty="0">
              <a:solidFill>
                <a:schemeClr val="accent6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50825" y="201703"/>
            <a:ext cx="8640960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Účinky elektrického proudu</a:t>
            </a:r>
          </a:p>
        </p:txBody>
      </p:sp>
    </p:spTree>
    <p:extLst>
      <p:ext uri="{BB962C8B-B14F-4D97-AF65-F5344CB8AC3E}">
        <p14:creationId xmlns:p14="http://schemas.microsoft.com/office/powerpoint/2010/main" val="102607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0825" y="981075"/>
            <a:ext cx="8642350" cy="431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Použité zdroje: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850" y="1628775"/>
            <a:ext cx="8496300" cy="4968875"/>
          </a:xfrm>
          <a:prstGeom prst="rect">
            <a:avLst/>
          </a:prstGeom>
          <a:noFill/>
        </p:spPr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200" dirty="0">
                <a:latin typeface="+mn-lt"/>
              </a:rPr>
              <a:t>RAUNER, Karel. </a:t>
            </a:r>
            <a:r>
              <a:rPr lang="cs-CZ" sz="1200" i="1" dirty="0">
                <a:latin typeface="+mn-lt"/>
              </a:rPr>
              <a:t>Fyzika 6: učebnice pro základní školy a víceletá gymnázia</a:t>
            </a:r>
            <a:r>
              <a:rPr lang="cs-CZ" sz="1200" dirty="0">
                <a:latin typeface="+mn-lt"/>
              </a:rPr>
              <a:t>. 1. </a:t>
            </a:r>
            <a:r>
              <a:rPr lang="cs-CZ" sz="1200" dirty="0" err="1">
                <a:latin typeface="+mn-lt"/>
              </a:rPr>
              <a:t>vyd</a:t>
            </a:r>
            <a:r>
              <a:rPr lang="cs-CZ" sz="1200" dirty="0">
                <a:latin typeface="+mn-lt"/>
              </a:rPr>
              <a:t>. Plzeň: </a:t>
            </a:r>
            <a:r>
              <a:rPr lang="cs-CZ" sz="1200" dirty="0" err="1">
                <a:latin typeface="+mn-lt"/>
              </a:rPr>
              <a:t>Fraus</a:t>
            </a:r>
            <a:r>
              <a:rPr lang="cs-CZ" sz="1200" dirty="0">
                <a:latin typeface="+mn-lt"/>
              </a:rPr>
              <a:t>, 2004, 120 s. ISBN 80-723-8210-1.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200" dirty="0">
                <a:latin typeface="+mn-lt"/>
              </a:rPr>
              <a:t>MICROSOFT CORPORATION. </a:t>
            </a:r>
            <a:r>
              <a:rPr lang="cs-CZ" sz="1200" i="1" dirty="0">
                <a:latin typeface="+mn-lt"/>
              </a:rPr>
              <a:t>Obrázky a jiný obsah</a:t>
            </a:r>
            <a:r>
              <a:rPr lang="cs-CZ" sz="1200" dirty="0">
                <a:latin typeface="+mn-lt"/>
              </a:rPr>
              <a:t> [online]. 2012 [cit. 2012-09-01]. Dostupné z: </a:t>
            </a:r>
            <a:r>
              <a:rPr lang="cs-CZ" sz="1200" dirty="0">
                <a:latin typeface="+mn-lt"/>
                <a:hlinkClick r:id="rId2"/>
              </a:rPr>
              <a:t>http://</a:t>
            </a:r>
            <a:r>
              <a:rPr lang="cs-CZ" sz="1200" dirty="0" smtClean="0">
                <a:latin typeface="+mn-lt"/>
                <a:hlinkClick r:id="rId2"/>
              </a:rPr>
              <a:t>office.microsoft.com</a:t>
            </a:r>
            <a:endParaRPr lang="cs-CZ" sz="1200" dirty="0" smtClean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 smtClean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50825" y="201703"/>
            <a:ext cx="8640960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Účinky elektrického proudu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7349</TotalTime>
  <Words>394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831</cp:revision>
  <dcterms:created xsi:type="dcterms:W3CDTF">2012-01-30T16:05:08Z</dcterms:created>
  <dcterms:modified xsi:type="dcterms:W3CDTF">2014-05-13T06:47:59Z</dcterms:modified>
</cp:coreProperties>
</file>