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92" r:id="rId3"/>
    <p:sldId id="291" r:id="rId4"/>
    <p:sldId id="293" r:id="rId5"/>
    <p:sldId id="290" r:id="rId6"/>
    <p:sldId id="294" r:id="rId7"/>
    <p:sldId id="295" r:id="rId8"/>
    <p:sldId id="28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0" autoAdjust="0"/>
    <p:restoredTop sz="98095" autoAdjust="0"/>
  </p:normalViewPr>
  <p:slideViewPr>
    <p:cSldViewPr snapToGrid="0">
      <p:cViewPr varScale="1">
        <p:scale>
          <a:sx n="113" d="100"/>
          <a:sy n="113" d="100"/>
        </p:scale>
        <p:origin x="-9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sims/build-an-atom/build-an-atom_cs.jnl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23787"/>
              </p:ext>
            </p:extLst>
          </p:nvPr>
        </p:nvGraphicFramePr>
        <p:xfrm>
          <a:off x="755650" y="981075"/>
          <a:ext cx="7632700" cy="41205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Elektrické vlastnosti látek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Model atomu</a:t>
                      </a: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VY_32_INOVACE_1_22_model_atomu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Únor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se seznámí s modelem atomu, který mu pomůže pochopit jevy související se </a:t>
                      </a:r>
                      <a:r>
                        <a:rPr kumimoji="0" lang="cs-CZ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zelektrováním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těles.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Model atomu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053" y="891787"/>
            <a:ext cx="8640960" cy="8248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Abychom pochopili, co se přesně děje při elektrování tělesa, musíme více porozumět složení atomu.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57707" y="1812048"/>
            <a:ext cx="8640960" cy="226758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/>
            <a:r>
              <a:rPr lang="cs-CZ" sz="2400" b="1" dirty="0" smtClean="0"/>
              <a:t>O atomech již víme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Všechny látky se skládají z atomů,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atomy jsou velmi malé </a:t>
            </a:r>
            <a:br>
              <a:rPr lang="cs-CZ" sz="2400" b="1" dirty="0" smtClean="0"/>
            </a:br>
            <a:r>
              <a:rPr lang="cs-CZ" sz="2400" dirty="0" smtClean="0"/>
              <a:t>(jsou velké asi 0,000 </a:t>
            </a:r>
            <a:r>
              <a:rPr lang="cs-CZ" sz="2400" dirty="0" err="1" smtClean="0"/>
              <a:t>000</a:t>
            </a:r>
            <a:r>
              <a:rPr lang="cs-CZ" sz="2400" dirty="0" smtClean="0"/>
              <a:t> 01 mm – do 1mm se jich vejde vedle sebe 10 miliónů </a:t>
            </a:r>
            <a:r>
              <a:rPr lang="cs-CZ" sz="2400" dirty="0" smtClean="0">
                <a:sym typeface="Wingdings" pitchFamily="2" charset="2"/>
              </a:rPr>
              <a:t></a:t>
            </a:r>
            <a:r>
              <a:rPr lang="cs-CZ" sz="2400" dirty="0" smtClean="0"/>
              <a:t>, všichni lidé na celé Zemi by atomy v kapce vody počítali 10 000 let)</a:t>
            </a:r>
            <a:endParaRPr lang="cs-CZ" sz="2400" b="1" dirty="0" smtClean="0"/>
          </a:p>
          <a:p>
            <a:pPr marL="457200" indent="-457200"/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45983" y="4270964"/>
            <a:ext cx="8640960" cy="8248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Přibližně před sto lety bylo pomocí pokusů zjištěno, že uprostřed každého atomu se nachází velmi malé, kladně nabité jádro.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43052" y="5381725"/>
            <a:ext cx="8640960" cy="12916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Jádro atomu je 100 000 krát menší než atom</a:t>
            </a:r>
            <a:br>
              <a:rPr lang="cs-CZ" sz="2400" b="1" dirty="0" smtClean="0"/>
            </a:br>
            <a:r>
              <a:rPr lang="cs-CZ" sz="2400" dirty="0" smtClean="0"/>
              <a:t>(pokud bychom atom zvětšili do velikosti fotbalového hřiště, bylo by jádro velké asi jako zrnko máku)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Model atomu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053" y="839034"/>
            <a:ext cx="8640960" cy="8666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Náboj protonu je kladný, náboj elektronu záporný, neutron je elektricky neutrální – nemá náboj.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20" name="Elipsa 19"/>
          <p:cNvSpPr/>
          <p:nvPr/>
        </p:nvSpPr>
        <p:spPr>
          <a:xfrm rot="4266938">
            <a:off x="4924915" y="4531336"/>
            <a:ext cx="288032" cy="288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 rot="4266938">
            <a:off x="4780899" y="4387320"/>
            <a:ext cx="288032" cy="28803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 rot="4266938">
            <a:off x="4636883" y="4531336"/>
            <a:ext cx="288032" cy="2880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 rot="4266938">
            <a:off x="4780899" y="4675352"/>
            <a:ext cx="288032" cy="28803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 rot="17118426">
            <a:off x="3529905" y="3316145"/>
            <a:ext cx="2736304" cy="27788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6077043" y="4027280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3556763" y="5179408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ový popisek 26"/>
          <p:cNvSpPr/>
          <p:nvPr/>
        </p:nvSpPr>
        <p:spPr>
          <a:xfrm>
            <a:off x="6201806" y="4953962"/>
            <a:ext cx="2664296" cy="1224136"/>
          </a:xfrm>
          <a:prstGeom prst="wedgeRoundRectCallout">
            <a:avLst>
              <a:gd name="adj1" fmla="val -48993"/>
              <a:gd name="adj2" fmla="val -11137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 obalu jsou záporně nabité elektrony.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ový popisek 27"/>
          <p:cNvSpPr/>
          <p:nvPr/>
        </p:nvSpPr>
        <p:spPr>
          <a:xfrm>
            <a:off x="260312" y="2904909"/>
            <a:ext cx="2952328" cy="936104"/>
          </a:xfrm>
          <a:prstGeom prst="wedgeRoundRectCallout">
            <a:avLst>
              <a:gd name="adj1" fmla="val 104545"/>
              <a:gd name="adj2" fmla="val 10319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 jádře jsou kladně nabité protony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ový popisek 28"/>
          <p:cNvSpPr/>
          <p:nvPr/>
        </p:nvSpPr>
        <p:spPr>
          <a:xfrm>
            <a:off x="269104" y="4299883"/>
            <a:ext cx="2952328" cy="936104"/>
          </a:xfrm>
          <a:prstGeom prst="wedgeRoundRectCallout">
            <a:avLst>
              <a:gd name="adj1" fmla="val 98887"/>
              <a:gd name="adj2" fmla="val 958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a neutrony, které jsou bez náboje.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54776" y="1835496"/>
            <a:ext cx="8640960" cy="4944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Podívejme se např. na model atomu hélia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Model atomu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053" y="839034"/>
            <a:ext cx="8640960" cy="4798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Schéma složení atomu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5" name="Skupina 4"/>
          <p:cNvGrpSpPr/>
          <p:nvPr/>
        </p:nvGrpSpPr>
        <p:grpSpPr>
          <a:xfrm>
            <a:off x="1553263" y="1794693"/>
            <a:ext cx="6089119" cy="4209390"/>
            <a:chOff x="1553263" y="1794693"/>
            <a:chExt cx="6089119" cy="4209390"/>
          </a:xfrm>
        </p:grpSpPr>
        <p:sp>
          <p:nvSpPr>
            <p:cNvPr id="6" name="Volný tvar 5"/>
            <p:cNvSpPr/>
            <p:nvPr/>
          </p:nvSpPr>
          <p:spPr>
            <a:xfrm>
              <a:off x="6604308" y="4329258"/>
              <a:ext cx="91440" cy="47227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72270"/>
                  </a:lnTo>
                </a:path>
              </a:pathLst>
            </a:custGeom>
            <a:noFill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Volný tvar 6"/>
            <p:cNvSpPr/>
            <p:nvPr/>
          </p:nvSpPr>
          <p:spPr>
            <a:xfrm>
              <a:off x="4846078" y="2825840"/>
              <a:ext cx="1803950" cy="47227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1838"/>
                  </a:lnTo>
                  <a:lnTo>
                    <a:pt x="1803950" y="321838"/>
                  </a:lnTo>
                  <a:lnTo>
                    <a:pt x="1803950" y="472270"/>
                  </a:lnTo>
                </a:path>
              </a:pathLst>
            </a:custGeom>
            <a:noFill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Volný tvar 9"/>
            <p:cNvSpPr/>
            <p:nvPr/>
          </p:nvSpPr>
          <p:spPr>
            <a:xfrm>
              <a:off x="3357545" y="4329258"/>
              <a:ext cx="992355" cy="47227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21838"/>
                  </a:lnTo>
                  <a:lnTo>
                    <a:pt x="992355" y="321838"/>
                  </a:lnTo>
                  <a:lnTo>
                    <a:pt x="992355" y="472270"/>
                  </a:lnTo>
                </a:path>
              </a:pathLst>
            </a:custGeom>
            <a:noFill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Volný tvar 10"/>
            <p:cNvSpPr/>
            <p:nvPr/>
          </p:nvSpPr>
          <p:spPr>
            <a:xfrm>
              <a:off x="2365190" y="4329258"/>
              <a:ext cx="992355" cy="47227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92355" y="0"/>
                  </a:moveTo>
                  <a:lnTo>
                    <a:pt x="992355" y="321838"/>
                  </a:lnTo>
                  <a:lnTo>
                    <a:pt x="0" y="321838"/>
                  </a:lnTo>
                  <a:lnTo>
                    <a:pt x="0" y="472270"/>
                  </a:lnTo>
                </a:path>
              </a:pathLst>
            </a:custGeom>
            <a:noFill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Volný tvar 11"/>
            <p:cNvSpPr/>
            <p:nvPr/>
          </p:nvSpPr>
          <p:spPr>
            <a:xfrm>
              <a:off x="3357545" y="2825840"/>
              <a:ext cx="1488532" cy="47227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88532" y="0"/>
                  </a:moveTo>
                  <a:lnTo>
                    <a:pt x="1488532" y="321838"/>
                  </a:lnTo>
                  <a:lnTo>
                    <a:pt x="0" y="321838"/>
                  </a:lnTo>
                  <a:lnTo>
                    <a:pt x="0" y="472270"/>
                  </a:lnTo>
                </a:path>
              </a:pathLst>
            </a:custGeom>
            <a:noFill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Zaoblený obdélník 12"/>
            <p:cNvSpPr/>
            <p:nvPr/>
          </p:nvSpPr>
          <p:spPr>
            <a:xfrm>
              <a:off x="4034151" y="1794693"/>
              <a:ext cx="1623853" cy="10311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Volný tvar 13"/>
            <p:cNvSpPr/>
            <p:nvPr/>
          </p:nvSpPr>
          <p:spPr>
            <a:xfrm>
              <a:off x="4214579" y="1966100"/>
              <a:ext cx="1623853" cy="1031147"/>
            </a:xfrm>
            <a:custGeom>
              <a:avLst/>
              <a:gdLst>
                <a:gd name="connsiteX0" fmla="*/ 0 w 1623853"/>
                <a:gd name="connsiteY0" fmla="*/ 103115 h 1031147"/>
                <a:gd name="connsiteX1" fmla="*/ 30202 w 1623853"/>
                <a:gd name="connsiteY1" fmla="*/ 30202 h 1031147"/>
                <a:gd name="connsiteX2" fmla="*/ 103115 w 1623853"/>
                <a:gd name="connsiteY2" fmla="*/ 0 h 1031147"/>
                <a:gd name="connsiteX3" fmla="*/ 1520738 w 1623853"/>
                <a:gd name="connsiteY3" fmla="*/ 0 h 1031147"/>
                <a:gd name="connsiteX4" fmla="*/ 1593651 w 1623853"/>
                <a:gd name="connsiteY4" fmla="*/ 30202 h 1031147"/>
                <a:gd name="connsiteX5" fmla="*/ 1623853 w 1623853"/>
                <a:gd name="connsiteY5" fmla="*/ 103115 h 1031147"/>
                <a:gd name="connsiteX6" fmla="*/ 1623853 w 1623853"/>
                <a:gd name="connsiteY6" fmla="*/ 928032 h 1031147"/>
                <a:gd name="connsiteX7" fmla="*/ 1593651 w 1623853"/>
                <a:gd name="connsiteY7" fmla="*/ 1000945 h 1031147"/>
                <a:gd name="connsiteX8" fmla="*/ 1520738 w 1623853"/>
                <a:gd name="connsiteY8" fmla="*/ 1031147 h 1031147"/>
                <a:gd name="connsiteX9" fmla="*/ 103115 w 1623853"/>
                <a:gd name="connsiteY9" fmla="*/ 1031147 h 1031147"/>
                <a:gd name="connsiteX10" fmla="*/ 30202 w 1623853"/>
                <a:gd name="connsiteY10" fmla="*/ 1000945 h 1031147"/>
                <a:gd name="connsiteX11" fmla="*/ 0 w 1623853"/>
                <a:gd name="connsiteY11" fmla="*/ 928032 h 1031147"/>
                <a:gd name="connsiteX12" fmla="*/ 0 w 1623853"/>
                <a:gd name="connsiteY12" fmla="*/ 103115 h 103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3853" h="1031147">
                  <a:moveTo>
                    <a:pt x="0" y="103115"/>
                  </a:moveTo>
                  <a:cubicBezTo>
                    <a:pt x="0" y="75767"/>
                    <a:pt x="10864" y="49539"/>
                    <a:pt x="30202" y="30202"/>
                  </a:cubicBezTo>
                  <a:cubicBezTo>
                    <a:pt x="49540" y="10864"/>
                    <a:pt x="75768" y="0"/>
                    <a:pt x="103115" y="0"/>
                  </a:cubicBezTo>
                  <a:lnTo>
                    <a:pt x="1520738" y="0"/>
                  </a:lnTo>
                  <a:cubicBezTo>
                    <a:pt x="1548086" y="0"/>
                    <a:pt x="1574314" y="10864"/>
                    <a:pt x="1593651" y="30202"/>
                  </a:cubicBezTo>
                  <a:cubicBezTo>
                    <a:pt x="1612989" y="49540"/>
                    <a:pt x="1623853" y="75768"/>
                    <a:pt x="1623853" y="103115"/>
                  </a:cubicBezTo>
                  <a:lnTo>
                    <a:pt x="1623853" y="928032"/>
                  </a:lnTo>
                  <a:cubicBezTo>
                    <a:pt x="1623853" y="955380"/>
                    <a:pt x="1612989" y="981608"/>
                    <a:pt x="1593651" y="1000945"/>
                  </a:cubicBezTo>
                  <a:cubicBezTo>
                    <a:pt x="1574313" y="1020283"/>
                    <a:pt x="1548085" y="1031147"/>
                    <a:pt x="1520738" y="1031147"/>
                  </a:cubicBezTo>
                  <a:lnTo>
                    <a:pt x="103115" y="1031147"/>
                  </a:lnTo>
                  <a:cubicBezTo>
                    <a:pt x="75767" y="1031147"/>
                    <a:pt x="49539" y="1020283"/>
                    <a:pt x="30202" y="1000945"/>
                  </a:cubicBezTo>
                  <a:cubicBezTo>
                    <a:pt x="10864" y="981607"/>
                    <a:pt x="0" y="955379"/>
                    <a:pt x="0" y="928032"/>
                  </a:cubicBezTo>
                  <a:lnTo>
                    <a:pt x="0" y="103115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071" tIns="133071" rIns="133071" bIns="133071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700" b="1" kern="1200" dirty="0" smtClean="0"/>
                <a:t>Atom</a:t>
              </a:r>
              <a:endParaRPr lang="cs-CZ" sz="2700" b="1" kern="1200" dirty="0"/>
            </a:p>
          </p:txBody>
        </p:sp>
        <p:sp>
          <p:nvSpPr>
            <p:cNvPr id="15" name="Zaoblený obdélník 14"/>
            <p:cNvSpPr/>
            <p:nvPr/>
          </p:nvSpPr>
          <p:spPr>
            <a:xfrm>
              <a:off x="2545618" y="3298111"/>
              <a:ext cx="1623853" cy="10311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Volný tvar 15"/>
            <p:cNvSpPr/>
            <p:nvPr/>
          </p:nvSpPr>
          <p:spPr>
            <a:xfrm>
              <a:off x="2726046" y="3469518"/>
              <a:ext cx="1623853" cy="1031147"/>
            </a:xfrm>
            <a:custGeom>
              <a:avLst/>
              <a:gdLst>
                <a:gd name="connsiteX0" fmla="*/ 0 w 1623853"/>
                <a:gd name="connsiteY0" fmla="*/ 103115 h 1031147"/>
                <a:gd name="connsiteX1" fmla="*/ 30202 w 1623853"/>
                <a:gd name="connsiteY1" fmla="*/ 30202 h 1031147"/>
                <a:gd name="connsiteX2" fmla="*/ 103115 w 1623853"/>
                <a:gd name="connsiteY2" fmla="*/ 0 h 1031147"/>
                <a:gd name="connsiteX3" fmla="*/ 1520738 w 1623853"/>
                <a:gd name="connsiteY3" fmla="*/ 0 h 1031147"/>
                <a:gd name="connsiteX4" fmla="*/ 1593651 w 1623853"/>
                <a:gd name="connsiteY4" fmla="*/ 30202 h 1031147"/>
                <a:gd name="connsiteX5" fmla="*/ 1623853 w 1623853"/>
                <a:gd name="connsiteY5" fmla="*/ 103115 h 1031147"/>
                <a:gd name="connsiteX6" fmla="*/ 1623853 w 1623853"/>
                <a:gd name="connsiteY6" fmla="*/ 928032 h 1031147"/>
                <a:gd name="connsiteX7" fmla="*/ 1593651 w 1623853"/>
                <a:gd name="connsiteY7" fmla="*/ 1000945 h 1031147"/>
                <a:gd name="connsiteX8" fmla="*/ 1520738 w 1623853"/>
                <a:gd name="connsiteY8" fmla="*/ 1031147 h 1031147"/>
                <a:gd name="connsiteX9" fmla="*/ 103115 w 1623853"/>
                <a:gd name="connsiteY9" fmla="*/ 1031147 h 1031147"/>
                <a:gd name="connsiteX10" fmla="*/ 30202 w 1623853"/>
                <a:gd name="connsiteY10" fmla="*/ 1000945 h 1031147"/>
                <a:gd name="connsiteX11" fmla="*/ 0 w 1623853"/>
                <a:gd name="connsiteY11" fmla="*/ 928032 h 1031147"/>
                <a:gd name="connsiteX12" fmla="*/ 0 w 1623853"/>
                <a:gd name="connsiteY12" fmla="*/ 103115 h 103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3853" h="1031147">
                  <a:moveTo>
                    <a:pt x="0" y="103115"/>
                  </a:moveTo>
                  <a:cubicBezTo>
                    <a:pt x="0" y="75767"/>
                    <a:pt x="10864" y="49539"/>
                    <a:pt x="30202" y="30202"/>
                  </a:cubicBezTo>
                  <a:cubicBezTo>
                    <a:pt x="49540" y="10864"/>
                    <a:pt x="75768" y="0"/>
                    <a:pt x="103115" y="0"/>
                  </a:cubicBezTo>
                  <a:lnTo>
                    <a:pt x="1520738" y="0"/>
                  </a:lnTo>
                  <a:cubicBezTo>
                    <a:pt x="1548086" y="0"/>
                    <a:pt x="1574314" y="10864"/>
                    <a:pt x="1593651" y="30202"/>
                  </a:cubicBezTo>
                  <a:cubicBezTo>
                    <a:pt x="1612989" y="49540"/>
                    <a:pt x="1623853" y="75768"/>
                    <a:pt x="1623853" y="103115"/>
                  </a:cubicBezTo>
                  <a:lnTo>
                    <a:pt x="1623853" y="928032"/>
                  </a:lnTo>
                  <a:cubicBezTo>
                    <a:pt x="1623853" y="955380"/>
                    <a:pt x="1612989" y="981608"/>
                    <a:pt x="1593651" y="1000945"/>
                  </a:cubicBezTo>
                  <a:cubicBezTo>
                    <a:pt x="1574313" y="1020283"/>
                    <a:pt x="1548085" y="1031147"/>
                    <a:pt x="1520738" y="1031147"/>
                  </a:cubicBezTo>
                  <a:lnTo>
                    <a:pt x="103115" y="1031147"/>
                  </a:lnTo>
                  <a:cubicBezTo>
                    <a:pt x="75767" y="1031147"/>
                    <a:pt x="49539" y="1020283"/>
                    <a:pt x="30202" y="1000945"/>
                  </a:cubicBezTo>
                  <a:cubicBezTo>
                    <a:pt x="10864" y="981607"/>
                    <a:pt x="0" y="955379"/>
                    <a:pt x="0" y="928032"/>
                  </a:cubicBezTo>
                  <a:lnTo>
                    <a:pt x="0" y="103115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071" tIns="133071" rIns="133071" bIns="133071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700" b="1" kern="1200" dirty="0" smtClean="0"/>
                <a:t>Jádro</a:t>
              </a:r>
              <a:endParaRPr lang="cs-CZ" sz="2700" b="1" kern="1200" dirty="0"/>
            </a:p>
          </p:txBody>
        </p:sp>
        <p:sp>
          <p:nvSpPr>
            <p:cNvPr id="17" name="Zaoblený obdélník 16"/>
            <p:cNvSpPr/>
            <p:nvPr/>
          </p:nvSpPr>
          <p:spPr>
            <a:xfrm>
              <a:off x="1553263" y="4801529"/>
              <a:ext cx="1623853" cy="10311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Volný tvar 17"/>
            <p:cNvSpPr/>
            <p:nvPr/>
          </p:nvSpPr>
          <p:spPr>
            <a:xfrm>
              <a:off x="1733691" y="4972936"/>
              <a:ext cx="1623853" cy="1031147"/>
            </a:xfrm>
            <a:custGeom>
              <a:avLst/>
              <a:gdLst>
                <a:gd name="connsiteX0" fmla="*/ 0 w 1623853"/>
                <a:gd name="connsiteY0" fmla="*/ 103115 h 1031147"/>
                <a:gd name="connsiteX1" fmla="*/ 30202 w 1623853"/>
                <a:gd name="connsiteY1" fmla="*/ 30202 h 1031147"/>
                <a:gd name="connsiteX2" fmla="*/ 103115 w 1623853"/>
                <a:gd name="connsiteY2" fmla="*/ 0 h 1031147"/>
                <a:gd name="connsiteX3" fmla="*/ 1520738 w 1623853"/>
                <a:gd name="connsiteY3" fmla="*/ 0 h 1031147"/>
                <a:gd name="connsiteX4" fmla="*/ 1593651 w 1623853"/>
                <a:gd name="connsiteY4" fmla="*/ 30202 h 1031147"/>
                <a:gd name="connsiteX5" fmla="*/ 1623853 w 1623853"/>
                <a:gd name="connsiteY5" fmla="*/ 103115 h 1031147"/>
                <a:gd name="connsiteX6" fmla="*/ 1623853 w 1623853"/>
                <a:gd name="connsiteY6" fmla="*/ 928032 h 1031147"/>
                <a:gd name="connsiteX7" fmla="*/ 1593651 w 1623853"/>
                <a:gd name="connsiteY7" fmla="*/ 1000945 h 1031147"/>
                <a:gd name="connsiteX8" fmla="*/ 1520738 w 1623853"/>
                <a:gd name="connsiteY8" fmla="*/ 1031147 h 1031147"/>
                <a:gd name="connsiteX9" fmla="*/ 103115 w 1623853"/>
                <a:gd name="connsiteY9" fmla="*/ 1031147 h 1031147"/>
                <a:gd name="connsiteX10" fmla="*/ 30202 w 1623853"/>
                <a:gd name="connsiteY10" fmla="*/ 1000945 h 1031147"/>
                <a:gd name="connsiteX11" fmla="*/ 0 w 1623853"/>
                <a:gd name="connsiteY11" fmla="*/ 928032 h 1031147"/>
                <a:gd name="connsiteX12" fmla="*/ 0 w 1623853"/>
                <a:gd name="connsiteY12" fmla="*/ 103115 h 103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3853" h="1031147">
                  <a:moveTo>
                    <a:pt x="0" y="103115"/>
                  </a:moveTo>
                  <a:cubicBezTo>
                    <a:pt x="0" y="75767"/>
                    <a:pt x="10864" y="49539"/>
                    <a:pt x="30202" y="30202"/>
                  </a:cubicBezTo>
                  <a:cubicBezTo>
                    <a:pt x="49540" y="10864"/>
                    <a:pt x="75768" y="0"/>
                    <a:pt x="103115" y="0"/>
                  </a:cubicBezTo>
                  <a:lnTo>
                    <a:pt x="1520738" y="0"/>
                  </a:lnTo>
                  <a:cubicBezTo>
                    <a:pt x="1548086" y="0"/>
                    <a:pt x="1574314" y="10864"/>
                    <a:pt x="1593651" y="30202"/>
                  </a:cubicBezTo>
                  <a:cubicBezTo>
                    <a:pt x="1612989" y="49540"/>
                    <a:pt x="1623853" y="75768"/>
                    <a:pt x="1623853" y="103115"/>
                  </a:cubicBezTo>
                  <a:lnTo>
                    <a:pt x="1623853" y="928032"/>
                  </a:lnTo>
                  <a:cubicBezTo>
                    <a:pt x="1623853" y="955380"/>
                    <a:pt x="1612989" y="981608"/>
                    <a:pt x="1593651" y="1000945"/>
                  </a:cubicBezTo>
                  <a:cubicBezTo>
                    <a:pt x="1574313" y="1020283"/>
                    <a:pt x="1548085" y="1031147"/>
                    <a:pt x="1520738" y="1031147"/>
                  </a:cubicBezTo>
                  <a:lnTo>
                    <a:pt x="103115" y="1031147"/>
                  </a:lnTo>
                  <a:cubicBezTo>
                    <a:pt x="75767" y="1031147"/>
                    <a:pt x="49539" y="1020283"/>
                    <a:pt x="30202" y="1000945"/>
                  </a:cubicBezTo>
                  <a:cubicBezTo>
                    <a:pt x="10864" y="981607"/>
                    <a:pt x="0" y="955379"/>
                    <a:pt x="0" y="928032"/>
                  </a:cubicBezTo>
                  <a:lnTo>
                    <a:pt x="0" y="103115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071" tIns="133071" rIns="133071" bIns="133071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700" b="1" kern="1200" dirty="0" smtClean="0">
                  <a:solidFill>
                    <a:srgbClr val="C00000"/>
                  </a:solidFill>
                </a:rPr>
                <a:t>Protony</a:t>
              </a:r>
              <a:endParaRPr lang="cs-CZ" sz="2700" b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20" name="Zaoblený obdélník 19"/>
            <p:cNvSpPr/>
            <p:nvPr/>
          </p:nvSpPr>
          <p:spPr>
            <a:xfrm>
              <a:off x="3537973" y="4801529"/>
              <a:ext cx="1623853" cy="10311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Volný tvar 20"/>
            <p:cNvSpPr/>
            <p:nvPr/>
          </p:nvSpPr>
          <p:spPr>
            <a:xfrm>
              <a:off x="3718402" y="4972936"/>
              <a:ext cx="1623853" cy="1031147"/>
            </a:xfrm>
            <a:custGeom>
              <a:avLst/>
              <a:gdLst>
                <a:gd name="connsiteX0" fmla="*/ 0 w 1623853"/>
                <a:gd name="connsiteY0" fmla="*/ 103115 h 1031147"/>
                <a:gd name="connsiteX1" fmla="*/ 30202 w 1623853"/>
                <a:gd name="connsiteY1" fmla="*/ 30202 h 1031147"/>
                <a:gd name="connsiteX2" fmla="*/ 103115 w 1623853"/>
                <a:gd name="connsiteY2" fmla="*/ 0 h 1031147"/>
                <a:gd name="connsiteX3" fmla="*/ 1520738 w 1623853"/>
                <a:gd name="connsiteY3" fmla="*/ 0 h 1031147"/>
                <a:gd name="connsiteX4" fmla="*/ 1593651 w 1623853"/>
                <a:gd name="connsiteY4" fmla="*/ 30202 h 1031147"/>
                <a:gd name="connsiteX5" fmla="*/ 1623853 w 1623853"/>
                <a:gd name="connsiteY5" fmla="*/ 103115 h 1031147"/>
                <a:gd name="connsiteX6" fmla="*/ 1623853 w 1623853"/>
                <a:gd name="connsiteY6" fmla="*/ 928032 h 1031147"/>
                <a:gd name="connsiteX7" fmla="*/ 1593651 w 1623853"/>
                <a:gd name="connsiteY7" fmla="*/ 1000945 h 1031147"/>
                <a:gd name="connsiteX8" fmla="*/ 1520738 w 1623853"/>
                <a:gd name="connsiteY8" fmla="*/ 1031147 h 1031147"/>
                <a:gd name="connsiteX9" fmla="*/ 103115 w 1623853"/>
                <a:gd name="connsiteY9" fmla="*/ 1031147 h 1031147"/>
                <a:gd name="connsiteX10" fmla="*/ 30202 w 1623853"/>
                <a:gd name="connsiteY10" fmla="*/ 1000945 h 1031147"/>
                <a:gd name="connsiteX11" fmla="*/ 0 w 1623853"/>
                <a:gd name="connsiteY11" fmla="*/ 928032 h 1031147"/>
                <a:gd name="connsiteX12" fmla="*/ 0 w 1623853"/>
                <a:gd name="connsiteY12" fmla="*/ 103115 h 103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3853" h="1031147">
                  <a:moveTo>
                    <a:pt x="0" y="103115"/>
                  </a:moveTo>
                  <a:cubicBezTo>
                    <a:pt x="0" y="75767"/>
                    <a:pt x="10864" y="49539"/>
                    <a:pt x="30202" y="30202"/>
                  </a:cubicBezTo>
                  <a:cubicBezTo>
                    <a:pt x="49540" y="10864"/>
                    <a:pt x="75768" y="0"/>
                    <a:pt x="103115" y="0"/>
                  </a:cubicBezTo>
                  <a:lnTo>
                    <a:pt x="1520738" y="0"/>
                  </a:lnTo>
                  <a:cubicBezTo>
                    <a:pt x="1548086" y="0"/>
                    <a:pt x="1574314" y="10864"/>
                    <a:pt x="1593651" y="30202"/>
                  </a:cubicBezTo>
                  <a:cubicBezTo>
                    <a:pt x="1612989" y="49540"/>
                    <a:pt x="1623853" y="75768"/>
                    <a:pt x="1623853" y="103115"/>
                  </a:cubicBezTo>
                  <a:lnTo>
                    <a:pt x="1623853" y="928032"/>
                  </a:lnTo>
                  <a:cubicBezTo>
                    <a:pt x="1623853" y="955380"/>
                    <a:pt x="1612989" y="981608"/>
                    <a:pt x="1593651" y="1000945"/>
                  </a:cubicBezTo>
                  <a:cubicBezTo>
                    <a:pt x="1574313" y="1020283"/>
                    <a:pt x="1548085" y="1031147"/>
                    <a:pt x="1520738" y="1031147"/>
                  </a:cubicBezTo>
                  <a:lnTo>
                    <a:pt x="103115" y="1031147"/>
                  </a:lnTo>
                  <a:cubicBezTo>
                    <a:pt x="75767" y="1031147"/>
                    <a:pt x="49539" y="1020283"/>
                    <a:pt x="30202" y="1000945"/>
                  </a:cubicBezTo>
                  <a:cubicBezTo>
                    <a:pt x="10864" y="981607"/>
                    <a:pt x="0" y="955379"/>
                    <a:pt x="0" y="928032"/>
                  </a:cubicBezTo>
                  <a:lnTo>
                    <a:pt x="0" y="103115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071" tIns="133071" rIns="133071" bIns="133071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700" b="1" kern="1200" dirty="0" smtClean="0">
                  <a:solidFill>
                    <a:srgbClr val="FFC000"/>
                  </a:solidFill>
                </a:rPr>
                <a:t>Neutrony</a:t>
              </a:r>
              <a:endParaRPr lang="cs-CZ" sz="2700" b="1" kern="1200" dirty="0">
                <a:solidFill>
                  <a:srgbClr val="FFC000"/>
                </a:solidFill>
              </a:endParaRPr>
            </a:p>
          </p:txBody>
        </p:sp>
        <p:sp>
          <p:nvSpPr>
            <p:cNvPr id="22" name="Zaoblený obdélník 21"/>
            <p:cNvSpPr/>
            <p:nvPr/>
          </p:nvSpPr>
          <p:spPr>
            <a:xfrm>
              <a:off x="5838101" y="3298111"/>
              <a:ext cx="1623853" cy="10311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Volný tvar 22"/>
            <p:cNvSpPr/>
            <p:nvPr/>
          </p:nvSpPr>
          <p:spPr>
            <a:xfrm>
              <a:off x="6018529" y="3469518"/>
              <a:ext cx="1623853" cy="1031147"/>
            </a:xfrm>
            <a:custGeom>
              <a:avLst/>
              <a:gdLst>
                <a:gd name="connsiteX0" fmla="*/ 0 w 1623853"/>
                <a:gd name="connsiteY0" fmla="*/ 103115 h 1031147"/>
                <a:gd name="connsiteX1" fmla="*/ 30202 w 1623853"/>
                <a:gd name="connsiteY1" fmla="*/ 30202 h 1031147"/>
                <a:gd name="connsiteX2" fmla="*/ 103115 w 1623853"/>
                <a:gd name="connsiteY2" fmla="*/ 0 h 1031147"/>
                <a:gd name="connsiteX3" fmla="*/ 1520738 w 1623853"/>
                <a:gd name="connsiteY3" fmla="*/ 0 h 1031147"/>
                <a:gd name="connsiteX4" fmla="*/ 1593651 w 1623853"/>
                <a:gd name="connsiteY4" fmla="*/ 30202 h 1031147"/>
                <a:gd name="connsiteX5" fmla="*/ 1623853 w 1623853"/>
                <a:gd name="connsiteY5" fmla="*/ 103115 h 1031147"/>
                <a:gd name="connsiteX6" fmla="*/ 1623853 w 1623853"/>
                <a:gd name="connsiteY6" fmla="*/ 928032 h 1031147"/>
                <a:gd name="connsiteX7" fmla="*/ 1593651 w 1623853"/>
                <a:gd name="connsiteY7" fmla="*/ 1000945 h 1031147"/>
                <a:gd name="connsiteX8" fmla="*/ 1520738 w 1623853"/>
                <a:gd name="connsiteY8" fmla="*/ 1031147 h 1031147"/>
                <a:gd name="connsiteX9" fmla="*/ 103115 w 1623853"/>
                <a:gd name="connsiteY9" fmla="*/ 1031147 h 1031147"/>
                <a:gd name="connsiteX10" fmla="*/ 30202 w 1623853"/>
                <a:gd name="connsiteY10" fmla="*/ 1000945 h 1031147"/>
                <a:gd name="connsiteX11" fmla="*/ 0 w 1623853"/>
                <a:gd name="connsiteY11" fmla="*/ 928032 h 1031147"/>
                <a:gd name="connsiteX12" fmla="*/ 0 w 1623853"/>
                <a:gd name="connsiteY12" fmla="*/ 103115 h 103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3853" h="1031147">
                  <a:moveTo>
                    <a:pt x="0" y="103115"/>
                  </a:moveTo>
                  <a:cubicBezTo>
                    <a:pt x="0" y="75767"/>
                    <a:pt x="10864" y="49539"/>
                    <a:pt x="30202" y="30202"/>
                  </a:cubicBezTo>
                  <a:cubicBezTo>
                    <a:pt x="49540" y="10864"/>
                    <a:pt x="75768" y="0"/>
                    <a:pt x="103115" y="0"/>
                  </a:cubicBezTo>
                  <a:lnTo>
                    <a:pt x="1520738" y="0"/>
                  </a:lnTo>
                  <a:cubicBezTo>
                    <a:pt x="1548086" y="0"/>
                    <a:pt x="1574314" y="10864"/>
                    <a:pt x="1593651" y="30202"/>
                  </a:cubicBezTo>
                  <a:cubicBezTo>
                    <a:pt x="1612989" y="49540"/>
                    <a:pt x="1623853" y="75768"/>
                    <a:pt x="1623853" y="103115"/>
                  </a:cubicBezTo>
                  <a:lnTo>
                    <a:pt x="1623853" y="928032"/>
                  </a:lnTo>
                  <a:cubicBezTo>
                    <a:pt x="1623853" y="955380"/>
                    <a:pt x="1612989" y="981608"/>
                    <a:pt x="1593651" y="1000945"/>
                  </a:cubicBezTo>
                  <a:cubicBezTo>
                    <a:pt x="1574313" y="1020283"/>
                    <a:pt x="1548085" y="1031147"/>
                    <a:pt x="1520738" y="1031147"/>
                  </a:cubicBezTo>
                  <a:lnTo>
                    <a:pt x="103115" y="1031147"/>
                  </a:lnTo>
                  <a:cubicBezTo>
                    <a:pt x="75767" y="1031147"/>
                    <a:pt x="49539" y="1020283"/>
                    <a:pt x="30202" y="1000945"/>
                  </a:cubicBezTo>
                  <a:cubicBezTo>
                    <a:pt x="10864" y="981607"/>
                    <a:pt x="0" y="955379"/>
                    <a:pt x="0" y="928032"/>
                  </a:cubicBezTo>
                  <a:lnTo>
                    <a:pt x="0" y="103115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071" tIns="133071" rIns="133071" bIns="133071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700" b="1" kern="1200" dirty="0" smtClean="0"/>
                <a:t>Obal</a:t>
              </a:r>
              <a:endParaRPr lang="cs-CZ" sz="2700" b="1" kern="1200" dirty="0"/>
            </a:p>
          </p:txBody>
        </p:sp>
        <p:sp>
          <p:nvSpPr>
            <p:cNvPr id="24" name="Zaoblený obdélník 23"/>
            <p:cNvSpPr/>
            <p:nvPr/>
          </p:nvSpPr>
          <p:spPr>
            <a:xfrm>
              <a:off x="5838101" y="4801529"/>
              <a:ext cx="1623853" cy="10311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Volný tvar 24"/>
            <p:cNvSpPr/>
            <p:nvPr/>
          </p:nvSpPr>
          <p:spPr>
            <a:xfrm>
              <a:off x="6018529" y="4972936"/>
              <a:ext cx="1623853" cy="1031147"/>
            </a:xfrm>
            <a:custGeom>
              <a:avLst/>
              <a:gdLst>
                <a:gd name="connsiteX0" fmla="*/ 0 w 1623853"/>
                <a:gd name="connsiteY0" fmla="*/ 103115 h 1031147"/>
                <a:gd name="connsiteX1" fmla="*/ 30202 w 1623853"/>
                <a:gd name="connsiteY1" fmla="*/ 30202 h 1031147"/>
                <a:gd name="connsiteX2" fmla="*/ 103115 w 1623853"/>
                <a:gd name="connsiteY2" fmla="*/ 0 h 1031147"/>
                <a:gd name="connsiteX3" fmla="*/ 1520738 w 1623853"/>
                <a:gd name="connsiteY3" fmla="*/ 0 h 1031147"/>
                <a:gd name="connsiteX4" fmla="*/ 1593651 w 1623853"/>
                <a:gd name="connsiteY4" fmla="*/ 30202 h 1031147"/>
                <a:gd name="connsiteX5" fmla="*/ 1623853 w 1623853"/>
                <a:gd name="connsiteY5" fmla="*/ 103115 h 1031147"/>
                <a:gd name="connsiteX6" fmla="*/ 1623853 w 1623853"/>
                <a:gd name="connsiteY6" fmla="*/ 928032 h 1031147"/>
                <a:gd name="connsiteX7" fmla="*/ 1593651 w 1623853"/>
                <a:gd name="connsiteY7" fmla="*/ 1000945 h 1031147"/>
                <a:gd name="connsiteX8" fmla="*/ 1520738 w 1623853"/>
                <a:gd name="connsiteY8" fmla="*/ 1031147 h 1031147"/>
                <a:gd name="connsiteX9" fmla="*/ 103115 w 1623853"/>
                <a:gd name="connsiteY9" fmla="*/ 1031147 h 1031147"/>
                <a:gd name="connsiteX10" fmla="*/ 30202 w 1623853"/>
                <a:gd name="connsiteY10" fmla="*/ 1000945 h 1031147"/>
                <a:gd name="connsiteX11" fmla="*/ 0 w 1623853"/>
                <a:gd name="connsiteY11" fmla="*/ 928032 h 1031147"/>
                <a:gd name="connsiteX12" fmla="*/ 0 w 1623853"/>
                <a:gd name="connsiteY12" fmla="*/ 103115 h 103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23853" h="1031147">
                  <a:moveTo>
                    <a:pt x="0" y="103115"/>
                  </a:moveTo>
                  <a:cubicBezTo>
                    <a:pt x="0" y="75767"/>
                    <a:pt x="10864" y="49539"/>
                    <a:pt x="30202" y="30202"/>
                  </a:cubicBezTo>
                  <a:cubicBezTo>
                    <a:pt x="49540" y="10864"/>
                    <a:pt x="75768" y="0"/>
                    <a:pt x="103115" y="0"/>
                  </a:cubicBezTo>
                  <a:lnTo>
                    <a:pt x="1520738" y="0"/>
                  </a:lnTo>
                  <a:cubicBezTo>
                    <a:pt x="1548086" y="0"/>
                    <a:pt x="1574314" y="10864"/>
                    <a:pt x="1593651" y="30202"/>
                  </a:cubicBezTo>
                  <a:cubicBezTo>
                    <a:pt x="1612989" y="49540"/>
                    <a:pt x="1623853" y="75768"/>
                    <a:pt x="1623853" y="103115"/>
                  </a:cubicBezTo>
                  <a:lnTo>
                    <a:pt x="1623853" y="928032"/>
                  </a:lnTo>
                  <a:cubicBezTo>
                    <a:pt x="1623853" y="955380"/>
                    <a:pt x="1612989" y="981608"/>
                    <a:pt x="1593651" y="1000945"/>
                  </a:cubicBezTo>
                  <a:cubicBezTo>
                    <a:pt x="1574313" y="1020283"/>
                    <a:pt x="1548085" y="1031147"/>
                    <a:pt x="1520738" y="1031147"/>
                  </a:cubicBezTo>
                  <a:lnTo>
                    <a:pt x="103115" y="1031147"/>
                  </a:lnTo>
                  <a:cubicBezTo>
                    <a:pt x="75767" y="1031147"/>
                    <a:pt x="49539" y="1020283"/>
                    <a:pt x="30202" y="1000945"/>
                  </a:cubicBezTo>
                  <a:cubicBezTo>
                    <a:pt x="10864" y="981607"/>
                    <a:pt x="0" y="955379"/>
                    <a:pt x="0" y="928032"/>
                  </a:cubicBezTo>
                  <a:lnTo>
                    <a:pt x="0" y="103115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071" tIns="133071" rIns="133071" bIns="133071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700" b="1" kern="1200" dirty="0" smtClean="0">
                  <a:solidFill>
                    <a:schemeClr val="accent6"/>
                  </a:solidFill>
                </a:rPr>
                <a:t>Elektrony</a:t>
              </a:r>
              <a:endParaRPr lang="cs-CZ" sz="2700" b="1" kern="1200" dirty="0">
                <a:solidFill>
                  <a:schemeClr val="accent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Model atomu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053" y="891787"/>
            <a:ext cx="8640960" cy="12007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Protože je u atomu stejný počet protonů (kladně nabitých) a stejný počet elektronů (záporně nabitých) je atom jako celek elektricky neutrální.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8914" y="2365963"/>
            <a:ext cx="8640960" cy="356884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Elektrony jsou však velmi pohyblivé a může se stát, že atom dočasně </a:t>
            </a:r>
            <a:r>
              <a:rPr lang="cs-CZ" sz="2400" b="1" dirty="0" smtClean="0">
                <a:solidFill>
                  <a:srgbClr val="C00000"/>
                </a:solidFill>
              </a:rPr>
              <a:t>ztratí jeden nebo více elektronů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takovému atomu říkáme </a:t>
            </a:r>
            <a:r>
              <a:rPr lang="cs-CZ" sz="2400" b="1" dirty="0" smtClean="0">
                <a:solidFill>
                  <a:srgbClr val="C00000"/>
                </a:solidFill>
              </a:rPr>
              <a:t>kladný iont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převažuje v něm kladný náboj jádra</a:t>
            </a:r>
            <a:br>
              <a:rPr lang="cs-CZ" sz="2400" b="1" dirty="0" smtClean="0"/>
            </a:br>
            <a:endParaRPr lang="cs-CZ" sz="2400" b="1" dirty="0" smtClean="0"/>
          </a:p>
          <a:p>
            <a:r>
              <a:rPr lang="cs-CZ" sz="2400" b="1" dirty="0" smtClean="0"/>
              <a:t>Jiná situace nastane, když atom </a:t>
            </a:r>
            <a:r>
              <a:rPr lang="cs-CZ" sz="2400" b="1" dirty="0" smtClean="0">
                <a:solidFill>
                  <a:schemeClr val="tx1"/>
                </a:solidFill>
              </a:rPr>
              <a:t>naopak</a:t>
            </a:r>
            <a:r>
              <a:rPr lang="cs-CZ" sz="2400" b="1" dirty="0" smtClean="0">
                <a:solidFill>
                  <a:srgbClr val="C00000"/>
                </a:solidFill>
              </a:rPr>
              <a:t> přijme jeden nebo více elektronů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stává se z něj </a:t>
            </a:r>
            <a:r>
              <a:rPr lang="cs-CZ" sz="2400" b="1" dirty="0" smtClean="0">
                <a:solidFill>
                  <a:srgbClr val="C00000"/>
                </a:solidFill>
              </a:rPr>
              <a:t>záporný iont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převažuje v něm záporný náboj elektronového obalu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6" name="Tlačítko akce: Vlastní 5">
            <a:hlinkClick r:id="rId2" highlightClick="1"/>
          </p:cNvPr>
          <p:cNvSpPr/>
          <p:nvPr/>
        </p:nvSpPr>
        <p:spPr>
          <a:xfrm>
            <a:off x="243786" y="6210794"/>
            <a:ext cx="8650832" cy="371903"/>
          </a:xfrm>
          <a:prstGeom prst="actionButtonBlank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Poskládej si atom (</a:t>
            </a:r>
            <a:r>
              <a:rPr lang="cs-CZ" sz="2000" b="1" dirty="0" err="1" smtClean="0">
                <a:solidFill>
                  <a:schemeClr val="tx1"/>
                </a:solidFill>
              </a:rPr>
              <a:t>phet.colorado.edu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Model atomu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053" y="891787"/>
            <a:ext cx="8640960" cy="8402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Co se tedy děje, když nabijeme záporně plastovou tyč třením o flanelový hadřík?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7707" y="1873595"/>
            <a:ext cx="8640960" cy="205656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Plastová tyč i hadřík se skládá z elektricky neutrálních atomů.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Třením způsobíme, že část elektronů z hadříku přeneseme právě na plastovou tyč.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Plastové tyči elektrony přebývají – je nabita záporně.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Hadříku elektrony chybí, nabije se kladně.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6" name="Obrázek 5" descr="DSCN0657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rcRect l="6681" t="17328" r="16284"/>
          <a:stretch>
            <a:fillRect/>
          </a:stretch>
        </p:blipFill>
        <p:spPr>
          <a:xfrm>
            <a:off x="817684" y="3824655"/>
            <a:ext cx="3508131" cy="2823618"/>
          </a:xfrm>
          <a:prstGeom prst="rect">
            <a:avLst/>
          </a:prstGeom>
        </p:spPr>
      </p:pic>
      <p:pic>
        <p:nvPicPr>
          <p:cNvPr id="7" name="Obrázek 6" descr="DSCN0659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 l="4212" r="25586" b="21615"/>
          <a:stretch>
            <a:fillRect/>
          </a:stretch>
        </p:blipFill>
        <p:spPr>
          <a:xfrm>
            <a:off x="4774222" y="3824652"/>
            <a:ext cx="3370228" cy="2822331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556739" y="4106008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14546" y="5216770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339862" y="3968262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56035" y="4305304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013939" y="4563208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271847" y="4706816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573716" y="5043852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875585" y="5319346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230208" y="5673970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166946" y="5369170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30261" y="5055578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559669" y="5691554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835161" y="5896708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356839" y="5996355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187461" y="5864470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988170" y="5920155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Model atomu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3053" y="891787"/>
            <a:ext cx="8640960" cy="8402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Skleněná tyč se při tření o kůži nabije kladně. Odkud a kam se přenáší elektrický náboj?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7707" y="1873595"/>
            <a:ext cx="8640960" cy="178400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V tomto případě třením způsobíme, že část elektronů ze skleněné tyče přeneseme na kůži.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Skleněné tyči elektrony chybí – nabije se kladně.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 smtClean="0"/>
              <a:t>Kůži elektrony přebývají – nabije se záporně.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5984" y="6145823"/>
            <a:ext cx="8640960" cy="4777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Elektrický </a:t>
            </a:r>
            <a:r>
              <a:rPr lang="cs-CZ" sz="2400" b="1" smtClean="0"/>
              <a:t>náboj </a:t>
            </a:r>
            <a:r>
              <a:rPr lang="cs-CZ" sz="2400" b="1" smtClean="0"/>
              <a:t>nevyrábíme, </a:t>
            </a:r>
            <a:r>
              <a:rPr lang="cs-CZ" sz="2400" b="1" dirty="0" smtClean="0"/>
              <a:t>ale pouze přenášíme.</a:t>
            </a:r>
            <a:br>
              <a:rPr lang="cs-CZ" sz="2400" b="1" dirty="0" smtClean="0"/>
            </a:b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 </a:t>
            </a:r>
            <a:endParaRPr lang="cs-CZ" sz="2400" b="1" dirty="0"/>
          </a:p>
        </p:txBody>
      </p:sp>
      <p:pic>
        <p:nvPicPr>
          <p:cNvPr id="7" name="Obrázek 6" descr="DSCN0660.JPG"/>
          <p:cNvPicPr>
            <a:picLocks noChangeAspect="1"/>
          </p:cNvPicPr>
          <p:nvPr/>
        </p:nvPicPr>
        <p:blipFill>
          <a:blip r:embed="rId2" cstate="print"/>
          <a:srcRect l="13269" t="13718" r="20481" b="7949"/>
          <a:stretch>
            <a:fillRect/>
          </a:stretch>
        </p:blipFill>
        <p:spPr>
          <a:xfrm>
            <a:off x="826476" y="3420206"/>
            <a:ext cx="2883878" cy="2557401"/>
          </a:xfrm>
          <a:prstGeom prst="rect">
            <a:avLst/>
          </a:prstGeom>
        </p:spPr>
      </p:pic>
      <p:pic>
        <p:nvPicPr>
          <p:cNvPr id="10" name="Obrázek 9" descr="DSCN0662.JPG"/>
          <p:cNvPicPr>
            <a:picLocks noChangeAspect="1"/>
          </p:cNvPicPr>
          <p:nvPr/>
        </p:nvPicPr>
        <p:blipFill>
          <a:blip r:embed="rId3" cstate="print"/>
          <a:srcRect t="9359" r="30577" b="10385"/>
          <a:stretch>
            <a:fillRect/>
          </a:stretch>
        </p:blipFill>
        <p:spPr>
          <a:xfrm>
            <a:off x="4220308" y="3420208"/>
            <a:ext cx="2950929" cy="2558561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756639" y="4123592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647593" y="3695700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06815" y="4698023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11973" y="4296511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169877" y="4554415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427785" y="4698023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36123" y="5333998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134708" y="5222631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234353" y="4996962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–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799993" y="3848100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363308" y="3534508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192716" y="4170484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468208" y="4375638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134708" y="3305909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690946" y="4791808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920156" y="4100146"/>
            <a:ext cx="562708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+</a:t>
            </a:r>
            <a:endParaRPr lang="cs-CZ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Karel. </a:t>
            </a:r>
            <a:r>
              <a:rPr lang="cs-CZ" sz="1200" i="1" dirty="0" smtClean="0"/>
              <a:t>Fyzika 6: učebnice pro základní školy a víceletá gymnázia</a:t>
            </a:r>
            <a:r>
              <a:rPr lang="cs-CZ" sz="1200" dirty="0" smtClean="0"/>
              <a:t>. 1. </a:t>
            </a:r>
            <a:r>
              <a:rPr lang="cs-CZ" sz="1200" dirty="0" err="1" smtClean="0"/>
              <a:t>vyd</a:t>
            </a:r>
            <a:r>
              <a:rPr lang="cs-CZ" sz="1200" dirty="0" smtClean="0"/>
              <a:t>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2004, 120 s. ISBN </a:t>
            </a:r>
            <a:r>
              <a:rPr lang="cs-CZ" sz="1200" smtClean="0"/>
              <a:t>80-723-8210-1.</a:t>
            </a:r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88640"/>
            <a:ext cx="86409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dirty="0" smtClean="0">
                <a:solidFill>
                  <a:schemeClr val="tx1"/>
                </a:solidFill>
                <a:latin typeface="Calibri" pitchFamily="34" charset="0"/>
              </a:rPr>
              <a:t>Model atomu</a:t>
            </a:r>
          </a:p>
        </p:txBody>
      </p:sp>
    </p:spTree>
    <p:extLst>
      <p:ext uri="{BB962C8B-B14F-4D97-AF65-F5344CB8AC3E}">
        <p14:creationId xmlns:p14="http://schemas.microsoft.com/office/powerpoint/2010/main" val="428463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6702</TotalTime>
  <Words>443</Words>
  <Application>Microsoft Office PowerPoint</Application>
  <PresentationFormat>Předvádění na obrazovce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753</cp:revision>
  <dcterms:created xsi:type="dcterms:W3CDTF">2012-01-30T16:05:08Z</dcterms:created>
  <dcterms:modified xsi:type="dcterms:W3CDTF">2015-02-11T07:59:47Z</dcterms:modified>
</cp:coreProperties>
</file>