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97" r:id="rId3"/>
    <p:sldId id="298" r:id="rId4"/>
    <p:sldId id="299" r:id="rId5"/>
    <p:sldId id="300" r:id="rId6"/>
    <p:sldId id="289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0" autoAdjust="0"/>
    <p:restoredTop sz="98095" autoAdjust="0"/>
  </p:normalViewPr>
  <p:slideViewPr>
    <p:cSldViewPr snapToGrid="0">
      <p:cViewPr varScale="1">
        <p:scale>
          <a:sx n="113" d="100"/>
          <a:sy n="113" d="100"/>
        </p:scale>
        <p:origin x="-9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32D2B5-A34E-43F8-9CC8-632817E17FFA}" type="datetimeFigureOut">
              <a:rPr lang="cs-CZ"/>
              <a:pPr>
                <a:defRPr/>
              </a:pPr>
              <a:t>3.11.2013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51AB901-FA0C-4D74-B5F3-7C61D9AA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332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B9F2B-1E46-448C-BBFF-CA6CA0B673CE}" type="datetimeFigureOut">
              <a:rPr lang="cs-CZ"/>
              <a:pPr>
                <a:defRPr/>
              </a:pPr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7D8A9-EC36-4CE5-BBC7-A632ABAD27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F7ADD-3193-4F13-B429-6EFFD66BAB99}" type="datetimeFigureOut">
              <a:rPr lang="cs-CZ"/>
              <a:pPr>
                <a:defRPr/>
              </a:pPr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01D3-5CD9-4A95-9B0A-B397F0751C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51174-F75B-44FB-837A-6871F2B90ED3}" type="datetimeFigureOut">
              <a:rPr lang="cs-CZ"/>
              <a:pPr>
                <a:defRPr/>
              </a:pPr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4B783-D201-4BC3-93E6-A2B93E66CF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FD44F-B0A7-4A14-B69E-2BDD0419C116}" type="datetimeFigureOut">
              <a:rPr lang="cs-CZ"/>
              <a:pPr>
                <a:defRPr/>
              </a:pPr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F02B8-BDBD-4192-B2F4-1610AFE443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BFAF-F5FB-4B0C-84BE-D73B8D419C3F}" type="datetimeFigureOut">
              <a:rPr lang="cs-CZ"/>
              <a:pPr>
                <a:defRPr/>
              </a:pPr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3666D-3B5C-4102-9EE6-CD1C6CC7A8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21BAE-0021-45F9-ADFB-7CD319CF1BFB}" type="datetimeFigureOut">
              <a:rPr lang="cs-CZ"/>
              <a:pPr>
                <a:defRPr/>
              </a:pPr>
              <a:t>3.11.2013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633E8-675D-49D6-9DC2-05AA36ED30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DA8DF-9768-4614-A322-2AD57DA8E562}" type="datetimeFigureOut">
              <a:rPr lang="cs-CZ"/>
              <a:pPr>
                <a:defRPr/>
              </a:pPr>
              <a:t>3.11.2013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7399B-0488-4BD4-87F2-124CC5D64B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5991-48C5-4965-BE9E-F50012FE587A}" type="datetimeFigureOut">
              <a:rPr lang="cs-CZ"/>
              <a:pPr>
                <a:defRPr/>
              </a:pPr>
              <a:t>3.11.2013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7534-2BDE-4462-925F-73049E845C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390EF-9332-492D-954D-7291DFD5AFB6}" type="datetimeFigureOut">
              <a:rPr lang="cs-CZ"/>
              <a:pPr>
                <a:defRPr/>
              </a:pPr>
              <a:t>3.11.2013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B1A3C-8AD1-47A9-AAD2-C92E3086B1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25A8B-5CEA-4ED1-8456-0CB6475AE264}" type="datetimeFigureOut">
              <a:rPr lang="cs-CZ"/>
              <a:pPr>
                <a:defRPr/>
              </a:pPr>
              <a:t>3.11.2013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3026C-342B-4CAD-9D06-E212198A72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1E23B-8F2B-4469-B3E4-917AA03046A3}" type="datetimeFigureOut">
              <a:rPr lang="cs-CZ"/>
              <a:pPr>
                <a:defRPr/>
              </a:pPr>
              <a:t>3.11.2013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54002-5638-4781-BB3B-7801422F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8CCC86-7F12-4E89-8C80-9C18998D7995}" type="datetimeFigureOut">
              <a:rPr lang="cs-CZ"/>
              <a:pPr>
                <a:defRPr/>
              </a:pPr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DBFB02-51E2-4610-9D6E-7840D2238A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9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5300663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949474"/>
              </p:ext>
            </p:extLst>
          </p:nvPr>
        </p:nvGraphicFramePr>
        <p:xfrm>
          <a:off x="755650" y="981075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Síly a jejich vlastnosti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Vzájemné působení těles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VY_32_INOVACE_13_24_vzajemne_pusobeni_teles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Červen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 Žák pozná různé formy 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silového působení těles.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Vzájemné působení těles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50825" y="868916"/>
            <a:ext cx="8642350" cy="563348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Podívejme se pozorně kolem sebe.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Na parapetu stojí květináč, na podlaze je aktovka, venku stojí auto…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Ve všech těchto případech se dotýkají dvě tělesa.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Květináč působí na parapet, parapet působí na květináč.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Aktovka působí na podlahu, podlaha působí na aktovku.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Auto působí na cestu, cesta působí na auto.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endParaRPr lang="cs-CZ" sz="2400" b="1" dirty="0" smtClean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Tělesa se dotýkají, ale </a:t>
            </a:r>
            <a:r>
              <a:rPr lang="cs-CZ" sz="2400" b="1" dirty="0" smtClean="0">
                <a:solidFill>
                  <a:schemeClr val="accent3"/>
                </a:solidFill>
              </a:rPr>
              <a:t>vůči sobě se nepohybují.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Říkáme, že jde o </a:t>
            </a:r>
            <a:r>
              <a:rPr lang="cs-CZ" sz="2400" b="1" dirty="0" smtClean="0">
                <a:solidFill>
                  <a:schemeClr val="accent3"/>
                </a:solidFill>
              </a:rPr>
              <a:t>statické působení těles.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cs-CZ" sz="2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 </a:t>
            </a:r>
          </a:p>
        </p:txBody>
      </p:sp>
      <p:pic>
        <p:nvPicPr>
          <p:cNvPr id="1026" name="Picture 2" descr="C:\Users\tbobal.STIPA\AppData\Local\Microsoft\Windows\Temporary Internet Files\Content.IE5\3AMC2Q9H\MC9004134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287" y="3810000"/>
            <a:ext cx="1585959" cy="154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bobal.STIPA\AppData\Local\Microsoft\Windows\Temporary Internet Files\Content.IE5\3AMC2Q9H\MC90039846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30" y="4041000"/>
            <a:ext cx="2484164" cy="1084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 descr="C:\Users\tbobal.STIPA\AppData\Local\Microsoft\Windows\Temporary Internet Files\Content.IE5\CHOYS23R\MC90039145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244" y="3663509"/>
            <a:ext cx="1228090" cy="1554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7298267" y="4690536"/>
            <a:ext cx="1594908" cy="1625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/>
              <a:t>Statický z latinského status = postavení.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22762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Vzájemné působení těles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50825" y="868916"/>
            <a:ext cx="8642350" cy="563348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Provedeme dva jednoduché pokusy.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Na pružinu zavěsíme závaží – pružina se protáhne.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Zatížíme pravítku podepřené na krajích – pravítko se prohne.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endParaRPr lang="cs-CZ" sz="2400" b="1" dirty="0" smtClean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accent3"/>
                </a:solidFill>
              </a:rPr>
              <a:t>Při statickém působení těles dochází jen ke změně tvaru.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V některých případech je změna tvaru dobře vidět (závaží na houbě).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V jiných případech ne (květináč na parapetu).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Můžeme si změnu tvaru ale zviditelnit pomocí zrcátka a laserového ukazovátka.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accent3"/>
                </a:solidFill>
              </a:rPr>
              <a:t>Ve všech těchto případech nastává deformace těles = změna tvaru a rozměrů tělesa.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Deformace může být </a:t>
            </a:r>
            <a:r>
              <a:rPr lang="cs-CZ" sz="2400" b="1" dirty="0" smtClean="0">
                <a:solidFill>
                  <a:schemeClr val="accent3"/>
                </a:solidFill>
              </a:rPr>
              <a:t>dočasná</a:t>
            </a:r>
            <a:r>
              <a:rPr lang="cs-CZ" sz="2400" b="1" dirty="0" smtClean="0">
                <a:solidFill>
                  <a:schemeClr val="tx1"/>
                </a:solidFill>
              </a:rPr>
              <a:t> (natažení pružiny) nebo </a:t>
            </a:r>
            <a:r>
              <a:rPr lang="cs-CZ" sz="2400" b="1" dirty="0" smtClean="0">
                <a:solidFill>
                  <a:schemeClr val="accent3"/>
                </a:solidFill>
              </a:rPr>
              <a:t>trvalá</a:t>
            </a:r>
            <a:r>
              <a:rPr lang="cs-CZ" sz="2400" b="1" dirty="0" smtClean="0">
                <a:solidFill>
                  <a:schemeClr val="tx1"/>
                </a:solidFill>
              </a:rPr>
              <a:t> (zmáčknutí plastelíny).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cs-CZ" sz="2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661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Vzájemné působení těles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50825" y="868916"/>
            <a:ext cx="8642350" cy="563348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Často se setkáváme s dalším typem vzájemného působení těles.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Když kopneme do míče, odrazí se, jeho pohyb se změní.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Když míč chytneme, zastaví se, jeho pohyb se změní.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V těchto případech </a:t>
            </a:r>
            <a:r>
              <a:rPr lang="cs-CZ" sz="2400" b="1" dirty="0" smtClean="0">
                <a:solidFill>
                  <a:srgbClr val="C00000"/>
                </a:solidFill>
              </a:rPr>
              <a:t>dochází ke změně pohybu</a:t>
            </a:r>
            <a:r>
              <a:rPr lang="cs-CZ" sz="2400" b="1" dirty="0" smtClean="0">
                <a:solidFill>
                  <a:schemeClr val="tx1"/>
                </a:solidFill>
              </a:rPr>
              <a:t> jednoho nebo obou těles, proto hovoříme o </a:t>
            </a:r>
            <a:r>
              <a:rPr lang="cs-CZ" sz="2400" b="1" dirty="0" smtClean="0">
                <a:solidFill>
                  <a:srgbClr val="C00000"/>
                </a:solidFill>
              </a:rPr>
              <a:t>dynamickém působení.</a:t>
            </a:r>
            <a:br>
              <a:rPr lang="cs-CZ" sz="2400" b="1" dirty="0" smtClean="0">
                <a:solidFill>
                  <a:srgbClr val="C00000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endParaRPr lang="cs-CZ" sz="2400" b="1" dirty="0" smtClean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I při dynamickém působení dochází k deformaci.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cs-CZ" sz="2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298267" y="4690536"/>
            <a:ext cx="1594908" cy="1625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/>
              <a:t>Dynamický  z latin. </a:t>
            </a:r>
            <a:r>
              <a:rPr lang="cs-CZ" sz="2400" b="1" dirty="0" err="1" smtClean="0"/>
              <a:t>dynamus</a:t>
            </a:r>
            <a:r>
              <a:rPr lang="cs-CZ" sz="2400" b="1" dirty="0" smtClean="0"/>
              <a:t> = pohyblivý.</a:t>
            </a:r>
            <a:endParaRPr lang="cs-CZ" sz="2400" b="1" dirty="0"/>
          </a:p>
        </p:txBody>
      </p:sp>
      <p:pic>
        <p:nvPicPr>
          <p:cNvPr id="1030" name="Picture 6" descr="C:\Users\tbobal.STIPA\AppData\Local\Microsoft\Windows\Temporary Internet Files\Content.IE5\3AMC2Q9H\MP90042257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49" y="3174998"/>
            <a:ext cx="2059517" cy="274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tbobal.STIPA\AppData\Local\Microsoft\Windows\Temporary Internet Files\Content.IE5\3AMC2Q9H\MP90042270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00" y="3174997"/>
            <a:ext cx="4120643" cy="274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91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Vzájemné působení těles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50825" y="868916"/>
            <a:ext cx="8642350" cy="227221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Všechny doposud popsané situace měly jedno společné: docházelo k dotyku těles.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Ke vzájemnému působení může dojít </a:t>
            </a:r>
            <a:r>
              <a:rPr lang="cs-CZ" sz="2400" b="1" dirty="0" smtClean="0">
                <a:solidFill>
                  <a:srgbClr val="C00000"/>
                </a:solidFill>
              </a:rPr>
              <a:t>nejen při dotyku, ale také na dálku.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K popisu působení těles </a:t>
            </a:r>
            <a:r>
              <a:rPr lang="cs-CZ" sz="2400" b="1" dirty="0" smtClean="0">
                <a:solidFill>
                  <a:srgbClr val="C00000"/>
                </a:solidFill>
              </a:rPr>
              <a:t>na dálku </a:t>
            </a:r>
            <a:r>
              <a:rPr lang="cs-CZ" sz="2400" b="1" dirty="0" smtClean="0">
                <a:solidFill>
                  <a:schemeClr val="tx1"/>
                </a:solidFill>
              </a:rPr>
              <a:t>zavádíme pojem </a:t>
            </a:r>
            <a:r>
              <a:rPr lang="cs-CZ" sz="2400" b="1" dirty="0" smtClean="0">
                <a:solidFill>
                  <a:srgbClr val="C00000"/>
                </a:solidFill>
              </a:rPr>
              <a:t>silové pole.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Známe tři druhy polí: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cs-CZ" sz="2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04334" y="3259669"/>
            <a:ext cx="2328334" cy="4825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/>
              <a:t>gravitační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719056" y="3259671"/>
            <a:ext cx="2328334" cy="4825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/>
              <a:t>elektrické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64841" y="3259671"/>
            <a:ext cx="2328334" cy="4825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/>
              <a:t>magnetické</a:t>
            </a:r>
            <a:endParaRPr lang="cs-CZ" sz="2400" b="1" dirty="0"/>
          </a:p>
        </p:txBody>
      </p:sp>
      <p:pic>
        <p:nvPicPr>
          <p:cNvPr id="2051" name="Picture 3" descr="C:\Users\tbobal.STIPA\AppData\Local\Microsoft\Windows\Temporary Internet Files\Content.IE5\ZNN9ZONL\MP900414042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59"/>
          <a:stretch/>
        </p:blipFill>
        <p:spPr bwMode="auto">
          <a:xfrm>
            <a:off x="804334" y="3886200"/>
            <a:ext cx="2328334" cy="273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:\DUM\6\foto\DSCN065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546" t="20837" r="38613" b="13641"/>
          <a:stretch/>
        </p:blipFill>
        <p:spPr bwMode="auto">
          <a:xfrm>
            <a:off x="3719056" y="3886200"/>
            <a:ext cx="2328334" cy="273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I:\DUM\6\foto\Magnety\DSCN1185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" r="-15360"/>
          <a:stretch/>
        </p:blipFill>
        <p:spPr bwMode="auto">
          <a:xfrm rot="5400000">
            <a:off x="6140760" y="4286161"/>
            <a:ext cx="3152373" cy="235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74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0825" y="981075"/>
            <a:ext cx="8642350" cy="431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Použité zdroje: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850" y="1628775"/>
            <a:ext cx="8496300" cy="4968875"/>
          </a:xfrm>
          <a:prstGeom prst="rect">
            <a:avLst/>
          </a:prstGeom>
          <a:noFill/>
        </p:spPr>
        <p:txBody>
          <a:bodyPr/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1200" dirty="0">
                <a:latin typeface="+mn-lt"/>
              </a:rPr>
              <a:t>RAUNER, Karel, Václav HAVEL, Jitka PROKŠOVÁ a Miroslav RANDA. NAKLADATELSTVÍ FRAUS. Fyzika 7: učebnice pro základní školy a víceletá gymnázia. 1. Plzeň: Fraus, 2005. ISBN 80-7238-431-7.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1200" dirty="0" smtClean="0">
                <a:latin typeface="+mn-lt"/>
              </a:rPr>
              <a:t>MICROSOFT </a:t>
            </a:r>
            <a:r>
              <a:rPr lang="cs-CZ" sz="1200" dirty="0">
                <a:latin typeface="+mn-lt"/>
              </a:rPr>
              <a:t>CORPORATION. </a:t>
            </a:r>
            <a:r>
              <a:rPr lang="cs-CZ" sz="1200" i="1" dirty="0">
                <a:latin typeface="+mn-lt"/>
              </a:rPr>
              <a:t>Obrázky a jiný obsah</a:t>
            </a:r>
            <a:r>
              <a:rPr lang="cs-CZ" sz="1200" dirty="0">
                <a:latin typeface="+mn-lt"/>
              </a:rPr>
              <a:t> [online]. 2012 [cit. </a:t>
            </a:r>
            <a:r>
              <a:rPr lang="cs-CZ" sz="1200" dirty="0" smtClean="0">
                <a:latin typeface="+mn-lt"/>
              </a:rPr>
              <a:t>2012-05-05]. </a:t>
            </a:r>
            <a:r>
              <a:rPr lang="cs-CZ" sz="1200" dirty="0">
                <a:latin typeface="+mn-lt"/>
              </a:rPr>
              <a:t>Dostupné z: </a:t>
            </a:r>
            <a:r>
              <a:rPr lang="cs-CZ" sz="1200" dirty="0">
                <a:latin typeface="+mn-lt"/>
                <a:hlinkClick r:id="rId2"/>
              </a:rPr>
              <a:t>http://</a:t>
            </a:r>
            <a:r>
              <a:rPr lang="cs-CZ" sz="1200" dirty="0" smtClean="0">
                <a:latin typeface="+mn-lt"/>
                <a:hlinkClick r:id="rId2"/>
              </a:rPr>
              <a:t>office.microsoft.com</a:t>
            </a:r>
            <a:endParaRPr lang="en-US" sz="1200" dirty="0">
              <a:latin typeface="+mn-lt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1200" dirty="0" smtClean="0">
              <a:latin typeface="+mn-lt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1200" dirty="0">
              <a:latin typeface="+mn-lt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1200" dirty="0">
              <a:latin typeface="+mn-lt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1200" dirty="0">
              <a:latin typeface="+mn-lt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1200" dirty="0" smtClean="0">
              <a:latin typeface="+mn-lt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1200" dirty="0">
              <a:latin typeface="+mn-lt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Vzájemné působení těles</a:t>
            </a:r>
            <a:endParaRPr lang="cs-CZ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8073</TotalTime>
  <Words>337</Words>
  <Application>Microsoft Office PowerPoint</Application>
  <PresentationFormat>Předvádění na obrazovce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Prezentace aplikace PowerPoint</vt:lpstr>
      <vt:lpstr>Vzájemné působení těles</vt:lpstr>
      <vt:lpstr>Vzájemné působení těles</vt:lpstr>
      <vt:lpstr>Vzájemné působení těles</vt:lpstr>
      <vt:lpstr>Vzájemné působení těles</vt:lpstr>
      <vt:lpstr>Vzájemné působení těles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Tom</cp:lastModifiedBy>
  <cp:revision>906</cp:revision>
  <dcterms:created xsi:type="dcterms:W3CDTF">2012-01-30T16:05:08Z</dcterms:created>
  <dcterms:modified xsi:type="dcterms:W3CDTF">2013-11-03T17:14:46Z</dcterms:modified>
</cp:coreProperties>
</file>