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67" r:id="rId2"/>
    <p:sldId id="276" r:id="rId3"/>
    <p:sldId id="278" r:id="rId4"/>
    <p:sldId id="279" r:id="rId5"/>
    <p:sldId id="274" r:id="rId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5326" autoAdjust="0"/>
  </p:normalViewPr>
  <p:slideViewPr>
    <p:cSldViewPr>
      <p:cViewPr varScale="1">
        <p:scale>
          <a:sx n="90" d="100"/>
          <a:sy n="90" d="100"/>
        </p:scale>
        <p:origin x="-31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805A08-8F4C-426C-8921-4D379BF7934E}" type="datetimeFigureOut">
              <a:rPr lang="cs-CZ" smtClean="0"/>
              <a:pPr/>
              <a:t>19.6.2013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40394B-17E2-46BA-8634-34C39F806C8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26597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0394B-17E2-46BA-8634-34C39F806C87}" type="slidenum">
              <a:rPr lang="cs-CZ" smtClean="0"/>
              <a:pPr/>
              <a:t>3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0394B-17E2-46BA-8634-34C39F806C87}" type="slidenum">
              <a:rPr lang="cs-CZ" smtClean="0"/>
              <a:pPr/>
              <a:t>4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7099D-0C6A-4764-ADF3-08DDCDDCCA55}" type="datetimeFigureOut">
              <a:rPr lang="cs-CZ" smtClean="0"/>
              <a:pPr/>
              <a:t>19.6.2013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8D6F7-4CF9-4194-9DDC-BE44DDEC036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7099D-0C6A-4764-ADF3-08DDCDDCCA55}" type="datetimeFigureOut">
              <a:rPr lang="cs-CZ" smtClean="0"/>
              <a:pPr/>
              <a:t>19.6.2013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8D6F7-4CF9-4194-9DDC-BE44DDEC036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7099D-0C6A-4764-ADF3-08DDCDDCCA55}" type="datetimeFigureOut">
              <a:rPr lang="cs-CZ" smtClean="0"/>
              <a:pPr/>
              <a:t>19.6.2013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8D6F7-4CF9-4194-9DDC-BE44DDEC036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7099D-0C6A-4764-ADF3-08DDCDDCCA55}" type="datetimeFigureOut">
              <a:rPr lang="cs-CZ" smtClean="0"/>
              <a:pPr/>
              <a:t>19.6.2013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8D6F7-4CF9-4194-9DDC-BE44DDEC036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7099D-0C6A-4764-ADF3-08DDCDDCCA55}" type="datetimeFigureOut">
              <a:rPr lang="cs-CZ" smtClean="0"/>
              <a:pPr/>
              <a:t>19.6.2013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8D6F7-4CF9-4194-9DDC-BE44DDEC036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7099D-0C6A-4764-ADF3-08DDCDDCCA55}" type="datetimeFigureOut">
              <a:rPr lang="cs-CZ" smtClean="0"/>
              <a:pPr/>
              <a:t>19.6.2013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8D6F7-4CF9-4194-9DDC-BE44DDEC036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7099D-0C6A-4764-ADF3-08DDCDDCCA55}" type="datetimeFigureOut">
              <a:rPr lang="cs-CZ" smtClean="0"/>
              <a:pPr/>
              <a:t>19.6.2013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8D6F7-4CF9-4194-9DDC-BE44DDEC036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7099D-0C6A-4764-ADF3-08DDCDDCCA55}" type="datetimeFigureOut">
              <a:rPr lang="cs-CZ" smtClean="0"/>
              <a:pPr/>
              <a:t>19.6.2013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8D6F7-4CF9-4194-9DDC-BE44DDEC036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7099D-0C6A-4764-ADF3-08DDCDDCCA55}" type="datetimeFigureOut">
              <a:rPr lang="cs-CZ" smtClean="0"/>
              <a:pPr/>
              <a:t>19.6.2013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8D6F7-4CF9-4194-9DDC-BE44DDEC036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7099D-0C6A-4764-ADF3-08DDCDDCCA55}" type="datetimeFigureOut">
              <a:rPr lang="cs-CZ" smtClean="0"/>
              <a:pPr/>
              <a:t>19.6.2013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8D6F7-4CF9-4194-9DDC-BE44DDEC036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7099D-0C6A-4764-ADF3-08DDCDDCCA55}" type="datetimeFigureOut">
              <a:rPr lang="cs-CZ" smtClean="0"/>
              <a:pPr/>
              <a:t>19.6.2013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8D6F7-4CF9-4194-9DDC-BE44DDEC036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F7099D-0C6A-4764-ADF3-08DDCDDCCA55}" type="datetimeFigureOut">
              <a:rPr lang="cs-CZ" smtClean="0"/>
              <a:pPr/>
              <a:t>19.6.2013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28D6F7-4CF9-4194-9DDC-BE44DDEC0369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//upload.wikimedia.org/wikipedia/commons/3/3b/Deuterium-tritium_fusion.sv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hyperlink" Target="//upload.wikimedia.org/wikipedia/commons/7/78/FusionintheSun.sv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youtu.be/LxD44HO8dNQ" TargetMode="External"/><Relationship Id="rId4" Type="http://schemas.openxmlformats.org/officeDocument/2006/relationships/hyperlink" Target="http://youtu.be/Hmiz-EQX4JA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Obrázek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5301208"/>
            <a:ext cx="5407025" cy="104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110" name="Group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0524273"/>
              </p:ext>
            </p:extLst>
          </p:nvPr>
        </p:nvGraphicFramePr>
        <p:xfrm>
          <a:off x="755650" y="981075"/>
          <a:ext cx="7632700" cy="3891915"/>
        </p:xfrm>
        <a:graphic>
          <a:graphicData uri="http://schemas.openxmlformats.org/drawingml/2006/table">
            <a:tbl>
              <a:tblPr/>
              <a:tblGrid>
                <a:gridCol w="1944688"/>
                <a:gridCol w="5688012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Škola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Základní škola Zlín, Nová cesta 268, příspěvková organizace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Vzdělávací oblast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Člověk a příroda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3EA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Vzdělávací obor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Fyzika 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Tematický okruh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Atomy a záření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3EA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Téma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Termonukleární reakce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Název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VY_32_INOVACE_3_27_termonuklearni_reakce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3EA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Určení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9. ročník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Autor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Mgr. Tomáš </a:t>
                      </a:r>
                      <a:r>
                        <a:rPr kumimoji="0" lang="cs-CZ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Bobál</a:t>
                      </a: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3EA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Vytvořeno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Únor 2012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Anotace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Určeno pro výuku a domácí přípravu žáků. Prezentace vysvětluje princip a využití </a:t>
                      </a:r>
                      <a:r>
                        <a:rPr kumimoji="0" lang="cs-CZ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termojaderné reakce.</a:t>
                      </a:r>
                      <a:endParaRPr kumimoji="0" lang="cs-CZ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3E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572560" cy="500066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lvl="0" fontAlgn="base">
              <a:spcAft>
                <a:spcPct val="0"/>
              </a:spcAft>
            </a:pPr>
            <a:r>
              <a:rPr lang="cs-CZ" sz="3600" b="1" dirty="0">
                <a:solidFill>
                  <a:srgbClr val="000000"/>
                </a:solidFill>
                <a:latin typeface="Calibri" pitchFamily="34" charset="0"/>
              </a:rPr>
              <a:t>Termonukleární reakce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251520" y="980728"/>
            <a:ext cx="8640960" cy="86409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cs-CZ" sz="2400" b="1" dirty="0" smtClean="0"/>
              <a:t>Slučování lehkých jader se říká jaderná syntéza. Při těchto reakcích se uvolňuje ještě větší energie než při štěpení.</a:t>
            </a:r>
            <a:endParaRPr lang="cs-CZ" sz="2400" dirty="0" smtClean="0"/>
          </a:p>
          <a:p>
            <a:endParaRPr lang="cs-CZ" sz="2400" b="1" dirty="0"/>
          </a:p>
        </p:txBody>
      </p:sp>
      <p:pic>
        <p:nvPicPr>
          <p:cNvPr id="1028" name="Picture 4" descr="Soubor:Deuterium-tritium fusion.sv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239587"/>
            <a:ext cx="2952328" cy="3285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Zaoblený obdélníkový popisek 14"/>
          <p:cNvSpPr/>
          <p:nvPr/>
        </p:nvSpPr>
        <p:spPr>
          <a:xfrm>
            <a:off x="755576" y="3509907"/>
            <a:ext cx="1944217" cy="792088"/>
          </a:xfrm>
          <a:prstGeom prst="wedgeRoundRectCallout">
            <a:avLst>
              <a:gd name="adj1" fmla="val 66711"/>
              <a:gd name="adj2" fmla="val -38083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 smtClean="0"/>
              <a:t>Deuterium</a:t>
            </a:r>
          </a:p>
          <a:p>
            <a:pPr algn="ctr"/>
            <a:r>
              <a:rPr lang="cs-CZ" sz="2400" b="1" dirty="0" smtClean="0"/>
              <a:t>(těžký vodík)</a:t>
            </a:r>
            <a:endParaRPr lang="cs-CZ" dirty="0"/>
          </a:p>
        </p:txBody>
      </p:sp>
      <p:sp>
        <p:nvSpPr>
          <p:cNvPr id="16" name="Zaoblený obdélníkový popisek 15"/>
          <p:cNvSpPr/>
          <p:nvPr/>
        </p:nvSpPr>
        <p:spPr>
          <a:xfrm>
            <a:off x="5940152" y="3450837"/>
            <a:ext cx="2664296" cy="846383"/>
          </a:xfrm>
          <a:prstGeom prst="wedgeRoundRectCallout">
            <a:avLst>
              <a:gd name="adj1" fmla="val -80054"/>
              <a:gd name="adj2" fmla="val -26181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 smtClean="0"/>
              <a:t>Tritium</a:t>
            </a:r>
          </a:p>
          <a:p>
            <a:pPr algn="ctr"/>
            <a:r>
              <a:rPr lang="cs-CZ" sz="2400" b="1" dirty="0" smtClean="0"/>
              <a:t>(supertěžký vodík)</a:t>
            </a:r>
            <a:endParaRPr lang="cs-CZ" dirty="0"/>
          </a:p>
        </p:txBody>
      </p:sp>
      <p:sp>
        <p:nvSpPr>
          <p:cNvPr id="18" name="Zaoblený obdélníkový popisek 17"/>
          <p:cNvSpPr/>
          <p:nvPr/>
        </p:nvSpPr>
        <p:spPr>
          <a:xfrm>
            <a:off x="827584" y="5975891"/>
            <a:ext cx="1944217" cy="468052"/>
          </a:xfrm>
          <a:prstGeom prst="wedgeRoundRectCallout">
            <a:avLst>
              <a:gd name="adj1" fmla="val 66711"/>
              <a:gd name="adj2" fmla="val -38083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 smtClean="0"/>
              <a:t>Neutron</a:t>
            </a:r>
            <a:endParaRPr lang="cs-CZ" dirty="0"/>
          </a:p>
        </p:txBody>
      </p:sp>
      <p:sp>
        <p:nvSpPr>
          <p:cNvPr id="19" name="Zaoblený obdélníkový popisek 18"/>
          <p:cNvSpPr/>
          <p:nvPr/>
        </p:nvSpPr>
        <p:spPr>
          <a:xfrm>
            <a:off x="6300192" y="4882414"/>
            <a:ext cx="1944217" cy="468052"/>
          </a:xfrm>
          <a:prstGeom prst="wedgeRoundRectCallout">
            <a:avLst>
              <a:gd name="adj1" fmla="val -94873"/>
              <a:gd name="adj2" fmla="val 48960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 smtClean="0"/>
              <a:t>Helium</a:t>
            </a:r>
            <a:endParaRPr lang="cs-CZ" dirty="0"/>
          </a:p>
        </p:txBody>
      </p:sp>
      <p:sp>
        <p:nvSpPr>
          <p:cNvPr id="20" name="Zaoblený obdélník 19"/>
          <p:cNvSpPr/>
          <p:nvPr/>
        </p:nvSpPr>
        <p:spPr>
          <a:xfrm>
            <a:off x="6294185" y="5940177"/>
            <a:ext cx="1548172" cy="692787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 smtClean="0"/>
              <a:t>Uvolněná energie</a:t>
            </a:r>
            <a:endParaRPr lang="cs-CZ" dirty="0"/>
          </a:p>
        </p:txBody>
      </p:sp>
      <p:sp>
        <p:nvSpPr>
          <p:cNvPr id="3" name="Zaoblený obdélníkový popisek 2"/>
          <p:cNvSpPr/>
          <p:nvPr/>
        </p:nvSpPr>
        <p:spPr>
          <a:xfrm>
            <a:off x="4860032" y="5786870"/>
            <a:ext cx="1008112" cy="378042"/>
          </a:xfrm>
          <a:prstGeom prst="wedgeRoundRectCallout">
            <a:avLst>
              <a:gd name="adj1" fmla="val 91286"/>
              <a:gd name="adj2" fmla="val 48914"/>
              <a:gd name="adj3" fmla="val 16667"/>
            </a:avLst>
          </a:prstGeom>
          <a:noFill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Zaoblený obdélníkový popisek 20"/>
          <p:cNvSpPr/>
          <p:nvPr/>
        </p:nvSpPr>
        <p:spPr>
          <a:xfrm>
            <a:off x="3383868" y="6254922"/>
            <a:ext cx="1188132" cy="378042"/>
          </a:xfrm>
          <a:prstGeom prst="wedgeRoundRectCallout">
            <a:avLst>
              <a:gd name="adj1" fmla="val 192657"/>
              <a:gd name="adj2" fmla="val -36817"/>
              <a:gd name="adj3" fmla="val 16667"/>
            </a:avLst>
          </a:prstGeom>
          <a:noFill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TextovéPole 11"/>
          <p:cNvSpPr txBox="1"/>
          <p:nvPr/>
        </p:nvSpPr>
        <p:spPr>
          <a:xfrm>
            <a:off x="251520" y="1988840"/>
            <a:ext cx="8640960" cy="115212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cs-CZ" sz="2400" b="1" dirty="0" smtClean="0"/>
              <a:t>Jádra atomů se ale musí dostat do malé vzdálenosti, při které začnou působit jaderné síly. Toho se dá dosáhnout velmi vysokou teplotou několika milionů stupňů.</a:t>
            </a:r>
            <a:endParaRPr lang="cs-CZ" sz="2400" dirty="0" smtClean="0"/>
          </a:p>
          <a:p>
            <a:endParaRPr lang="cs-CZ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8" grpId="0" animBg="1"/>
      <p:bldP spid="19" grpId="0" animBg="1"/>
      <p:bldP spid="20" grpId="0" animBg="1"/>
      <p:bldP spid="3" grpId="0" animBg="1"/>
      <p:bldP spid="2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500066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lvl="0" fontAlgn="base">
              <a:spcAft>
                <a:spcPct val="0"/>
              </a:spcAft>
            </a:pPr>
            <a:r>
              <a:rPr lang="cs-CZ" sz="3600" b="1" dirty="0">
                <a:solidFill>
                  <a:srgbClr val="000000"/>
                </a:solidFill>
                <a:latin typeface="Calibri" pitchFamily="34" charset="0"/>
              </a:rPr>
              <a:t>Termonukleární reakce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251520" y="980728"/>
            <a:ext cx="8640960" cy="115212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cs-CZ" sz="2400" b="1" dirty="0" smtClean="0"/>
              <a:t>Protože slučování jader probíhá za velmi vysokých teplot, nazýváme tuto reakci termonukleární. Probíhá např. v nitru hvězd, kde se vodík přeměňuje na hélium.</a:t>
            </a:r>
            <a:endParaRPr lang="cs-CZ" sz="2400" dirty="0" smtClean="0"/>
          </a:p>
        </p:txBody>
      </p:sp>
      <p:pic>
        <p:nvPicPr>
          <p:cNvPr id="2064" name="Picture 16" descr="C:\Documents and Settings\tbobal\Local Settings\Temporary Internet Files\Content.IE5\0M44UXER\MP900178497[1]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55264"/>
          <a:stretch/>
        </p:blipFill>
        <p:spPr bwMode="auto">
          <a:xfrm>
            <a:off x="251520" y="2348880"/>
            <a:ext cx="2754230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Soubor:FusionintheSun.sv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735604"/>
            <a:ext cx="2591508" cy="369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Zaoblený obdélník 27"/>
          <p:cNvSpPr/>
          <p:nvPr/>
        </p:nvSpPr>
        <p:spPr>
          <a:xfrm>
            <a:off x="5868144" y="2348880"/>
            <a:ext cx="3014922" cy="410445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 smtClean="0"/>
              <a:t>Nejčastějším typem termonukleární reakce ve hvězdách je proton-protonový cyklus, při kterém se 4 protony postupně přemění </a:t>
            </a:r>
            <a:br>
              <a:rPr lang="cs-CZ" sz="2400" b="1" dirty="0" smtClean="0"/>
            </a:br>
            <a:r>
              <a:rPr lang="cs-CZ" sz="2400" b="1" dirty="0" smtClean="0"/>
              <a:t>na jádro hélia.</a:t>
            </a:r>
            <a:endParaRPr lang="cs-CZ" dirty="0"/>
          </a:p>
        </p:txBody>
      </p:sp>
      <p:sp>
        <p:nvSpPr>
          <p:cNvPr id="29" name="Zaoblený obdélník 28"/>
          <p:cNvSpPr/>
          <p:nvPr/>
        </p:nvSpPr>
        <p:spPr>
          <a:xfrm>
            <a:off x="368495" y="5229200"/>
            <a:ext cx="2520280" cy="108012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 smtClean="0"/>
              <a:t>Teplota v jádru Slunce </a:t>
            </a:r>
            <a:br>
              <a:rPr lang="cs-CZ" sz="2400" b="1" dirty="0" smtClean="0"/>
            </a:br>
            <a:r>
              <a:rPr lang="cs-CZ" sz="2400" b="1" dirty="0" smtClean="0"/>
              <a:t>je 15 000 000 ⁰C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500066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lvl="0" fontAlgn="base">
              <a:spcAft>
                <a:spcPct val="0"/>
              </a:spcAft>
            </a:pPr>
            <a:r>
              <a:rPr lang="cs-CZ" sz="3600" b="1" dirty="0">
                <a:solidFill>
                  <a:srgbClr val="000000"/>
                </a:solidFill>
                <a:latin typeface="Calibri" pitchFamily="34" charset="0"/>
              </a:rPr>
              <a:t>Termonukleární reakce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251520" y="980728"/>
            <a:ext cx="8640960" cy="86409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cs-CZ" sz="2400" b="1" dirty="0" smtClean="0"/>
              <a:t>Na principu termonukleární reakce je bohužel založena i termonukleární bomba. Je mnohem ničivější než klasická jaderná.</a:t>
            </a:r>
            <a:endParaRPr lang="cs-CZ" sz="24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4363" y="2852936"/>
            <a:ext cx="4962128" cy="3721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ovéPole 8"/>
          <p:cNvSpPr txBox="1"/>
          <p:nvPr/>
        </p:nvSpPr>
        <p:spPr>
          <a:xfrm>
            <a:off x="243844" y="2852936"/>
            <a:ext cx="3392052" cy="372159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cs-CZ" sz="2400" b="1" dirty="0" smtClean="0"/>
              <a:t>Pro mírové účely je vyvíjeno zařízení, </a:t>
            </a:r>
          </a:p>
          <a:p>
            <a:r>
              <a:rPr lang="cs-CZ" sz="2400" b="1" dirty="0" smtClean="0"/>
              <a:t>ve kterém se vědci </a:t>
            </a:r>
          </a:p>
          <a:p>
            <a:r>
              <a:rPr lang="cs-CZ" sz="2400" b="1" dirty="0" smtClean="0"/>
              <a:t>snaží dosáhnout termonukleární reakce – tokamak.</a:t>
            </a:r>
            <a:endParaRPr lang="cs-CZ" sz="2400" dirty="0" smtClean="0"/>
          </a:p>
        </p:txBody>
      </p:sp>
      <p:sp>
        <p:nvSpPr>
          <p:cNvPr id="11" name="Tlačítko akce: Vlastní 10">
            <a:hlinkClick r:id="rId4" highlightClick="1"/>
          </p:cNvPr>
          <p:cNvSpPr/>
          <p:nvPr/>
        </p:nvSpPr>
        <p:spPr>
          <a:xfrm>
            <a:off x="427702" y="5667811"/>
            <a:ext cx="3024336" cy="357190"/>
          </a:xfrm>
          <a:prstGeom prst="actionButtonBlank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 smtClean="0">
                <a:solidFill>
                  <a:schemeClr val="tx1"/>
                </a:solidFill>
              </a:rPr>
              <a:t>VIDEO – princip tokamaku</a:t>
            </a:r>
            <a:endParaRPr lang="cs-CZ" sz="2000" b="1" dirty="0">
              <a:solidFill>
                <a:schemeClr val="tx1"/>
              </a:solidFill>
            </a:endParaRPr>
          </a:p>
        </p:txBody>
      </p:sp>
      <p:sp>
        <p:nvSpPr>
          <p:cNvPr id="12" name="Tlačítko akce: Vlastní 11">
            <a:hlinkClick r:id="rId5" highlightClick="1"/>
          </p:cNvPr>
          <p:cNvSpPr/>
          <p:nvPr/>
        </p:nvSpPr>
        <p:spPr>
          <a:xfrm>
            <a:off x="3934363" y="2132856"/>
            <a:ext cx="4958117" cy="357190"/>
          </a:xfrm>
          <a:prstGeom prst="actionButtonBlank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 smtClean="0">
                <a:solidFill>
                  <a:schemeClr val="tx1"/>
                </a:solidFill>
              </a:rPr>
              <a:t>VIDEO – výbuch termonukleární bomby</a:t>
            </a:r>
            <a:endParaRPr lang="cs-CZ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614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/>
          <p:cNvSpPr txBox="1"/>
          <p:nvPr/>
        </p:nvSpPr>
        <p:spPr>
          <a:xfrm>
            <a:off x="251520" y="980728"/>
            <a:ext cx="8496944" cy="43204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cs-CZ" sz="2400" b="1" dirty="0" smtClean="0"/>
              <a:t>Použité zdroje:</a:t>
            </a:r>
          </a:p>
          <a:p>
            <a:endParaRPr lang="cs-CZ" sz="2400" b="1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323528" y="1628800"/>
            <a:ext cx="8496944" cy="496855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cs-CZ" sz="1200" dirty="0" smtClean="0"/>
              <a:t>RAUNER, Karel, Václav HAVEL a Miroslav RANDA. NAKLADATELSTVÍ FRAUS. </a:t>
            </a:r>
            <a:r>
              <a:rPr lang="cs-CZ" sz="1200" i="1" dirty="0" smtClean="0"/>
              <a:t>Fyzika 9</a:t>
            </a:r>
            <a:r>
              <a:rPr lang="cs-CZ" sz="1200" dirty="0" smtClean="0"/>
              <a:t>: </a:t>
            </a:r>
            <a:r>
              <a:rPr lang="cs-CZ" sz="1200" i="1" dirty="0" smtClean="0"/>
              <a:t>učebnice pro základní školy a víceletá gymnázia</a:t>
            </a:r>
            <a:r>
              <a:rPr lang="cs-CZ" sz="1200" dirty="0" smtClean="0"/>
              <a:t>. 1. vydání. Plzeň: </a:t>
            </a:r>
            <a:r>
              <a:rPr lang="cs-CZ" sz="1200" dirty="0" err="1" smtClean="0"/>
              <a:t>Fraus</a:t>
            </a:r>
            <a:r>
              <a:rPr lang="cs-CZ" sz="1200" dirty="0" smtClean="0"/>
              <a:t>, 2007. ISBN 978-80-7238-617-8. </a:t>
            </a:r>
          </a:p>
          <a:p>
            <a:pPr marL="228600" indent="-228600">
              <a:buFont typeface="+mj-lt"/>
              <a:buAutoNum type="arabicPeriod"/>
            </a:pPr>
            <a:r>
              <a:rPr lang="cs-CZ" sz="1200" dirty="0" smtClean="0"/>
              <a:t>MICROSOFT CORPORATION. </a:t>
            </a:r>
            <a:r>
              <a:rPr lang="cs-CZ" sz="1200" i="1" dirty="0" smtClean="0"/>
              <a:t>Obrázky a jiný obsah</a:t>
            </a:r>
            <a:r>
              <a:rPr lang="cs-CZ" sz="1200" dirty="0" smtClean="0"/>
              <a:t> [online]. 2012 [cit. 2012-01-31]. Dostupné z: http://</a:t>
            </a:r>
            <a:r>
              <a:rPr lang="cs-CZ" sz="1200" dirty="0" smtClean="0"/>
              <a:t>office.microsoft.com</a:t>
            </a:r>
            <a:endParaRPr lang="cs-CZ" sz="1200" dirty="0" smtClean="0"/>
          </a:p>
          <a:p>
            <a:pPr marL="228600" indent="-228600">
              <a:buFont typeface="+mj-lt"/>
              <a:buAutoNum type="arabicPeriod"/>
            </a:pPr>
            <a:r>
              <a:rPr lang="cs-CZ" sz="1200" dirty="0" err="1"/>
              <a:t>Soubor:Deuterium-tritium_fusion.svg</a:t>
            </a:r>
            <a:r>
              <a:rPr lang="cs-CZ" sz="1200" dirty="0"/>
              <a:t>. In: </a:t>
            </a:r>
            <a:r>
              <a:rPr lang="cs-CZ" sz="1200" i="1" dirty="0" err="1"/>
              <a:t>Wikipedia</a:t>
            </a:r>
            <a:r>
              <a:rPr lang="cs-CZ" sz="1200" dirty="0"/>
              <a:t>: </a:t>
            </a:r>
            <a:r>
              <a:rPr lang="cs-CZ" sz="1200" i="1" dirty="0" err="1"/>
              <a:t>the</a:t>
            </a:r>
            <a:r>
              <a:rPr lang="cs-CZ" sz="1200" i="1" dirty="0"/>
              <a:t> free </a:t>
            </a:r>
            <a:r>
              <a:rPr lang="cs-CZ" sz="1200" i="1" dirty="0" err="1"/>
              <a:t>encyclopedia</a:t>
            </a:r>
            <a:r>
              <a:rPr lang="cs-CZ" sz="1200" dirty="0"/>
              <a:t> [online]. San Francisco (CA): </a:t>
            </a:r>
            <a:r>
              <a:rPr lang="cs-CZ" sz="1200" dirty="0" err="1"/>
              <a:t>Wikimedia</a:t>
            </a:r>
            <a:r>
              <a:rPr lang="cs-CZ" sz="1200" dirty="0"/>
              <a:t> </a:t>
            </a:r>
            <a:r>
              <a:rPr lang="cs-CZ" sz="1200" dirty="0" err="1"/>
              <a:t>Foundation</a:t>
            </a:r>
            <a:r>
              <a:rPr lang="cs-CZ" sz="1200" dirty="0"/>
              <a:t>, 2009-11-28 [cit. 2012-02-28]. Dostupné z: http://cs.wikipedia.org/wiki/Soubor:Deuterium-tritium_fusion.svg </a:t>
            </a:r>
          </a:p>
          <a:p>
            <a:pPr marL="228600" indent="-228600">
              <a:buFont typeface="+mj-lt"/>
              <a:buAutoNum type="arabicPeriod"/>
            </a:pPr>
            <a:r>
              <a:rPr lang="cs-CZ" sz="1200" dirty="0"/>
              <a:t>BORB. </a:t>
            </a:r>
            <a:r>
              <a:rPr lang="cs-CZ" sz="1200" dirty="0" err="1"/>
              <a:t>FusionintheSun.svg</a:t>
            </a:r>
            <a:r>
              <a:rPr lang="cs-CZ" sz="1200" dirty="0"/>
              <a:t>. In: </a:t>
            </a:r>
            <a:r>
              <a:rPr lang="cs-CZ" sz="1200" i="1" dirty="0" err="1"/>
              <a:t>Wikipedia</a:t>
            </a:r>
            <a:r>
              <a:rPr lang="cs-CZ" sz="1200" dirty="0"/>
              <a:t>: </a:t>
            </a:r>
            <a:r>
              <a:rPr lang="cs-CZ" sz="1200" i="1" dirty="0" err="1"/>
              <a:t>the</a:t>
            </a:r>
            <a:r>
              <a:rPr lang="cs-CZ" sz="1200" i="1" dirty="0"/>
              <a:t> free </a:t>
            </a:r>
            <a:r>
              <a:rPr lang="cs-CZ" sz="1200" i="1" dirty="0" err="1"/>
              <a:t>encyclopedia</a:t>
            </a:r>
            <a:r>
              <a:rPr lang="cs-CZ" sz="1200" dirty="0"/>
              <a:t> [online]. San Francisco (CA): </a:t>
            </a:r>
            <a:r>
              <a:rPr lang="cs-CZ" sz="1200" dirty="0" err="1"/>
              <a:t>Wikimedia</a:t>
            </a:r>
            <a:r>
              <a:rPr lang="cs-CZ" sz="1200" dirty="0"/>
              <a:t> </a:t>
            </a:r>
            <a:r>
              <a:rPr lang="cs-CZ" sz="1200" dirty="0" err="1"/>
              <a:t>Foundation</a:t>
            </a:r>
            <a:r>
              <a:rPr lang="cs-CZ" sz="1200" dirty="0"/>
              <a:t>, 2012-02-25 [cit. 2012-02-28]. Dostupné z: http://</a:t>
            </a:r>
            <a:r>
              <a:rPr lang="cs-CZ" sz="1200" dirty="0" smtClean="0"/>
              <a:t>cs.wikipedia.org/wiki/Soubor:FusionintheSun.svg</a:t>
            </a:r>
            <a:endParaRPr lang="cs-CZ" sz="1200" dirty="0" smtClean="0"/>
          </a:p>
          <a:p>
            <a:pPr marL="228600" indent="-228600">
              <a:buFont typeface="+mj-lt"/>
              <a:buAutoNum type="arabicPeriod"/>
            </a:pPr>
            <a:r>
              <a:rPr lang="cs-CZ" sz="1200" dirty="0"/>
              <a:t>MACCAGNAN, Michel. KSTAR_tokamak.jpg. In: </a:t>
            </a:r>
            <a:r>
              <a:rPr lang="cs-CZ" sz="1200" i="1" dirty="0" err="1"/>
              <a:t>Wikipedia</a:t>
            </a:r>
            <a:r>
              <a:rPr lang="cs-CZ" sz="1200" dirty="0"/>
              <a:t>: </a:t>
            </a:r>
            <a:r>
              <a:rPr lang="cs-CZ" sz="1200" i="1" dirty="0" err="1"/>
              <a:t>the</a:t>
            </a:r>
            <a:r>
              <a:rPr lang="cs-CZ" sz="1200" i="1" dirty="0"/>
              <a:t> free </a:t>
            </a:r>
            <a:r>
              <a:rPr lang="cs-CZ" sz="1200" i="1" dirty="0" err="1"/>
              <a:t>encyclopedia</a:t>
            </a:r>
            <a:r>
              <a:rPr lang="cs-CZ" sz="1200" dirty="0"/>
              <a:t> [online]. San Francisco (CA): </a:t>
            </a:r>
            <a:r>
              <a:rPr lang="cs-CZ" sz="1200" dirty="0" err="1"/>
              <a:t>Wikimedia</a:t>
            </a:r>
            <a:r>
              <a:rPr lang="cs-CZ" sz="1200" dirty="0"/>
              <a:t> </a:t>
            </a:r>
            <a:r>
              <a:rPr lang="cs-CZ" sz="1200" dirty="0" err="1"/>
              <a:t>Foundation</a:t>
            </a:r>
            <a:r>
              <a:rPr lang="cs-CZ" sz="1200" dirty="0"/>
              <a:t>, 2007-11-13 [cit. 2012-03-01]. Dostupné z: http://cs.wikipedia.org/wiki/Soubor:KSTAR_tokamak.jpg</a:t>
            </a:r>
            <a:endParaRPr lang="cs-CZ" sz="1200" dirty="0" smtClean="0"/>
          </a:p>
          <a:p>
            <a:endParaRPr lang="cs-CZ" sz="1200" dirty="0" smtClean="0"/>
          </a:p>
          <a:p>
            <a:endParaRPr lang="cs-CZ" sz="1200" dirty="0" smtClean="0"/>
          </a:p>
          <a:p>
            <a:endParaRPr lang="cs-CZ" sz="1200" dirty="0" smtClean="0"/>
          </a:p>
          <a:p>
            <a:endParaRPr lang="cs-CZ" sz="1200" dirty="0" smtClean="0"/>
          </a:p>
          <a:p>
            <a:endParaRPr lang="cs-CZ" dirty="0"/>
          </a:p>
        </p:txBody>
      </p:sp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572560" cy="500066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lvl="0" fontAlgn="base">
              <a:spcAft>
                <a:spcPct val="0"/>
              </a:spcAft>
            </a:pPr>
            <a:r>
              <a:rPr lang="cs-CZ" sz="3600" b="1" dirty="0">
                <a:solidFill>
                  <a:srgbClr val="000000"/>
                </a:solidFill>
                <a:latin typeface="Calibri" pitchFamily="34" charset="0"/>
              </a:rPr>
              <a:t>Termonukleární reakce</a:t>
            </a:r>
          </a:p>
        </p:txBody>
      </p:sp>
    </p:spTree>
    <p:extLst>
      <p:ext uri="{BB962C8B-B14F-4D97-AF65-F5344CB8AC3E}">
        <p14:creationId xmlns:p14="http://schemas.microsoft.com/office/powerpoint/2010/main" val="37844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Slunovrat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2897</TotalTime>
  <Words>389</Words>
  <Application>Microsoft Office PowerPoint</Application>
  <PresentationFormat>Předvádění na obrazovce (4:3)</PresentationFormat>
  <Paragraphs>53</Paragraphs>
  <Slides>5</Slides>
  <Notes>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5</vt:i4>
      </vt:variant>
    </vt:vector>
  </HeadingPairs>
  <TitlesOfParts>
    <vt:vector size="6" baseType="lpstr">
      <vt:lpstr>Motiv sady Office</vt:lpstr>
      <vt:lpstr>Prezentace aplikace PowerPoint</vt:lpstr>
      <vt:lpstr>Termonukleární reakce</vt:lpstr>
      <vt:lpstr>Termonukleární reakce</vt:lpstr>
      <vt:lpstr>Termonukleární reakce</vt:lpstr>
      <vt:lpstr>Termonukleární reakce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Tom</dc:creator>
  <cp:lastModifiedBy>Tom</cp:lastModifiedBy>
  <cp:revision>328</cp:revision>
  <dcterms:created xsi:type="dcterms:W3CDTF">2012-01-30T16:05:08Z</dcterms:created>
  <dcterms:modified xsi:type="dcterms:W3CDTF">2013-06-19T16:44:31Z</dcterms:modified>
</cp:coreProperties>
</file>